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56" r:id="rId2"/>
    <p:sldId id="257" r:id="rId3"/>
    <p:sldId id="258" r:id="rId4"/>
    <p:sldId id="271" r:id="rId5"/>
    <p:sldId id="279" r:id="rId6"/>
    <p:sldId id="265" r:id="rId7"/>
    <p:sldId id="276" r:id="rId8"/>
    <p:sldId id="277" r:id="rId9"/>
    <p:sldId id="280" r:id="rId10"/>
    <p:sldId id="268" r:id="rId11"/>
    <p:sldId id="281" r:id="rId12"/>
    <p:sldId id="282" r:id="rId13"/>
    <p:sldId id="284" r:id="rId14"/>
    <p:sldId id="285" r:id="rId15"/>
    <p:sldId id="286" r:id="rId16"/>
    <p:sldId id="287" r:id="rId17"/>
    <p:sldId id="288" r:id="rId18"/>
    <p:sldId id="289" r:id="rId19"/>
    <p:sldId id="290" r:id="rId20"/>
    <p:sldId id="291" r:id="rId21"/>
    <p:sldId id="292" r:id="rId22"/>
    <p:sldId id="29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p:scale>
          <a:sx n="76" d="100"/>
          <a:sy n="76" d="100"/>
        </p:scale>
        <p:origin x="-1200" y="12"/>
      </p:cViewPr>
      <p:guideLst>
        <p:guide orient="horz" pos="2160"/>
        <p:guide pos="2880"/>
      </p:guideLst>
    </p:cSldViewPr>
  </p:slideViewPr>
  <p:notesTextViewPr>
    <p:cViewPr>
      <p:scale>
        <a:sx n="1" d="1"/>
        <a:sy n="1" d="1"/>
      </p:scale>
      <p:origin x="0" y="0"/>
    </p:cViewPr>
  </p:notesTextViewPr>
  <p:sorterViewPr>
    <p:cViewPr>
      <p:scale>
        <a:sx n="100" d="100"/>
        <a:sy n="100" d="100"/>
      </p:scale>
      <p:origin x="0" y="-88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6C1E05-E4FE-4F5A-8F09-A26FF2CFF46C}" type="datetimeFigureOut">
              <a:rPr lang="en-US" smtClean="0"/>
              <a:t>4/17/2014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3718F0-8849-4A90-BC71-232F739E9DBD}" type="slidenum">
              <a:rPr lang="en-US" smtClean="0"/>
              <a:t>‹#›</a:t>
            </a:fld>
            <a:endParaRPr lang="en-US"/>
          </a:p>
        </p:txBody>
      </p:sp>
    </p:spTree>
    <p:extLst>
      <p:ext uri="{BB962C8B-B14F-4D97-AF65-F5344CB8AC3E}">
        <p14:creationId xmlns:p14="http://schemas.microsoft.com/office/powerpoint/2010/main" val="3414877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0724" name="Slide Number Placeholder 3"/>
          <p:cNvSpPr txBox="1">
            <a:spLocks noGrp="1"/>
          </p:cNvSpPr>
          <p:nvPr/>
        </p:nvSpPr>
        <p:spPr bwMode="auto">
          <a:xfrm>
            <a:off x="3883852" y="8684899"/>
            <a:ext cx="2972547" cy="457639"/>
          </a:xfrm>
          <a:prstGeom prst="rect">
            <a:avLst/>
          </a:prstGeom>
          <a:noFill/>
          <a:ln w="9525">
            <a:noFill/>
            <a:miter lim="800000"/>
            <a:headEnd/>
            <a:tailEnd/>
          </a:ln>
        </p:spPr>
        <p:txBody>
          <a:bodyPr anchor="b"/>
          <a:lstStyle/>
          <a:p>
            <a:pPr algn="r"/>
            <a:fld id="{EC9D9FDB-AC86-4B7F-B9D0-790399386071}" type="slidenum">
              <a:rPr lang="en-ZA" sz="1200">
                <a:latin typeface="Calibri" pitchFamily="34" charset="0"/>
              </a:rPr>
              <a:pPr algn="r"/>
              <a:t>4</a:t>
            </a:fld>
            <a:endParaRPr lang="en-ZA" sz="1200">
              <a:latin typeface="Calibri" pitchFamily="34" charset="0"/>
            </a:endParaRPr>
          </a:p>
        </p:txBody>
      </p:sp>
    </p:spTree>
    <p:extLst>
      <p:ext uri="{BB962C8B-B14F-4D97-AF65-F5344CB8AC3E}">
        <p14:creationId xmlns:p14="http://schemas.microsoft.com/office/powerpoint/2010/main" val="3683648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3718F0-8849-4A90-BC71-232F739E9DBD}" type="slidenum">
              <a:rPr lang="en-US" smtClean="0"/>
              <a:t>5</a:t>
            </a:fld>
            <a:endParaRPr lang="en-US"/>
          </a:p>
        </p:txBody>
      </p:sp>
    </p:spTree>
    <p:extLst>
      <p:ext uri="{BB962C8B-B14F-4D97-AF65-F5344CB8AC3E}">
        <p14:creationId xmlns:p14="http://schemas.microsoft.com/office/powerpoint/2010/main" val="648839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64AB48-C614-470C-A124-871939725AD4}" type="slidenum">
              <a:rPr lang="en-GB" smtClean="0"/>
              <a:pPr>
                <a:defRPr/>
              </a:pPr>
              <a:t>19</a:t>
            </a:fld>
            <a:endParaRPr lang="en-GB" dirty="0"/>
          </a:p>
        </p:txBody>
      </p:sp>
    </p:spTree>
    <p:extLst>
      <p:ext uri="{BB962C8B-B14F-4D97-AF65-F5344CB8AC3E}">
        <p14:creationId xmlns:p14="http://schemas.microsoft.com/office/powerpoint/2010/main" val="264357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0F9AE6-C395-4B38-86E5-13EA8232683C}"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73155-E25C-4A4F-824B-83A5EB5B22D8}"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F9AE6-C395-4B38-86E5-13EA8232683C}"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73155-E25C-4A4F-824B-83A5EB5B22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0F9AE6-C395-4B38-86E5-13EA8232683C}"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73155-E25C-4A4F-824B-83A5EB5B22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F9AE6-C395-4B38-86E5-13EA8232683C}"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73155-E25C-4A4F-824B-83A5EB5B22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0F9AE6-C395-4B38-86E5-13EA8232683C}"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73155-E25C-4A4F-824B-83A5EB5B22D8}"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0F9AE6-C395-4B38-86E5-13EA8232683C}" type="datetimeFigureOut">
              <a:rPr lang="en-US" smtClean="0"/>
              <a:pPr/>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73155-E25C-4A4F-824B-83A5EB5B22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0F9AE6-C395-4B38-86E5-13EA8232683C}" type="datetimeFigureOut">
              <a:rPr lang="en-US" smtClean="0"/>
              <a:pPr/>
              <a:t>4/17/2014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C73155-E25C-4A4F-824B-83A5EB5B22D8}"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0F9AE6-C395-4B38-86E5-13EA8232683C}" type="datetimeFigureOut">
              <a:rPr lang="en-US" smtClean="0"/>
              <a:pPr/>
              <a:t>4/17/2014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C73155-E25C-4A4F-824B-83A5EB5B22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F9AE6-C395-4B38-86E5-13EA8232683C}" type="datetimeFigureOut">
              <a:rPr lang="en-US" smtClean="0"/>
              <a:pPr/>
              <a:t>4/17/2014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C73155-E25C-4A4F-824B-83A5EB5B22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F9AE6-C395-4B38-86E5-13EA8232683C}" type="datetimeFigureOut">
              <a:rPr lang="en-US" smtClean="0"/>
              <a:pPr/>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73155-E25C-4A4F-824B-83A5EB5B22D8}"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F9AE6-C395-4B38-86E5-13EA8232683C}" type="datetimeFigureOut">
              <a:rPr lang="en-US" smtClean="0"/>
              <a:pPr/>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73155-E25C-4A4F-824B-83A5EB5B22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A0F9AE6-C395-4B38-86E5-13EA8232683C}" type="datetimeFigureOut">
              <a:rPr lang="en-US" smtClean="0"/>
              <a:pPr/>
              <a:t>4/17/2014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5C73155-E25C-4A4F-824B-83A5EB5B22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dgs.un.org/unsd/md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762000"/>
            <a:ext cx="8001000" cy="5486400"/>
          </a:xfrm>
        </p:spPr>
        <p:txBody>
          <a:bodyPr>
            <a:normAutofit fontScale="25000" lnSpcReduction="20000"/>
          </a:bodyPr>
          <a:lstStyle/>
          <a:p>
            <a:endParaRPr lang="en-US" dirty="0" smtClean="0"/>
          </a:p>
          <a:p>
            <a:endParaRPr lang="en-US" dirty="0" smtClean="0"/>
          </a:p>
          <a:p>
            <a:endParaRPr lang="en-US" dirty="0"/>
          </a:p>
          <a:p>
            <a:endParaRPr lang="en-US" sz="9600" dirty="0">
              <a:solidFill>
                <a:schemeClr val="tx1"/>
              </a:solidFill>
              <a:latin typeface="Times New Roman" pitchFamily="18" charset="0"/>
              <a:cs typeface="Times New Roman" pitchFamily="18" charset="0"/>
            </a:endParaRPr>
          </a:p>
          <a:p>
            <a:pPr algn="ctr"/>
            <a:r>
              <a:rPr lang="en-US" sz="14400" dirty="0" smtClean="0">
                <a:solidFill>
                  <a:schemeClr val="tx1"/>
                </a:solidFill>
                <a:latin typeface="Times New Roman" pitchFamily="18" charset="0"/>
                <a:cs typeface="Times New Roman" pitchFamily="18" charset="0"/>
              </a:rPr>
              <a:t>Reasons </a:t>
            </a:r>
            <a:r>
              <a:rPr lang="en-US" sz="14400" dirty="0">
                <a:solidFill>
                  <a:schemeClr val="tx1"/>
                </a:solidFill>
                <a:latin typeface="Times New Roman" pitchFamily="18" charset="0"/>
                <a:cs typeface="Times New Roman" pitchFamily="18" charset="0"/>
              </a:rPr>
              <a:t>for differences </a:t>
            </a:r>
            <a:r>
              <a:rPr lang="en-US" sz="14400" dirty="0" smtClean="0">
                <a:solidFill>
                  <a:schemeClr val="tx1"/>
                </a:solidFill>
                <a:latin typeface="Times New Roman" pitchFamily="18" charset="0"/>
                <a:cs typeface="Times New Roman" pitchFamily="18" charset="0"/>
              </a:rPr>
              <a:t>between </a:t>
            </a:r>
          </a:p>
          <a:p>
            <a:pPr algn="ctr"/>
            <a:r>
              <a:rPr lang="en-US" sz="14400" dirty="0" smtClean="0">
                <a:solidFill>
                  <a:schemeClr val="tx1"/>
                </a:solidFill>
                <a:latin typeface="Times New Roman" pitchFamily="18" charset="0"/>
                <a:cs typeface="Times New Roman" pitchFamily="18" charset="0"/>
              </a:rPr>
              <a:t>national </a:t>
            </a:r>
            <a:r>
              <a:rPr lang="en-US" sz="14400" dirty="0">
                <a:solidFill>
                  <a:schemeClr val="tx1"/>
                </a:solidFill>
                <a:latin typeface="Times New Roman" pitchFamily="18" charset="0"/>
                <a:cs typeface="Times New Roman" pitchFamily="18" charset="0"/>
              </a:rPr>
              <a:t>and international reported indicators</a:t>
            </a:r>
          </a:p>
          <a:p>
            <a:pPr algn="ctr"/>
            <a:endParaRPr lang="en-US" sz="9600" cap="none" dirty="0" smtClean="0">
              <a:solidFill>
                <a:schemeClr val="tx1"/>
              </a:solidFill>
              <a:latin typeface="Times New Roman" pitchFamily="18" charset="0"/>
              <a:cs typeface="Times New Roman" pitchFamily="18" charset="0"/>
            </a:endParaRPr>
          </a:p>
          <a:p>
            <a:pPr algn="ctr"/>
            <a:r>
              <a:rPr lang="en-US" sz="9600" cap="none" dirty="0" err="1" smtClean="0">
                <a:solidFill>
                  <a:schemeClr val="tx1"/>
                </a:solidFill>
                <a:latin typeface="Times New Roman" pitchFamily="18" charset="0"/>
                <a:cs typeface="Times New Roman" pitchFamily="18" charset="0"/>
              </a:rPr>
              <a:t>CountryData</a:t>
            </a:r>
            <a:r>
              <a:rPr lang="en-US" sz="9600" cap="none" dirty="0" smtClean="0">
                <a:solidFill>
                  <a:schemeClr val="tx1"/>
                </a:solidFill>
                <a:latin typeface="Times New Roman" pitchFamily="18" charset="0"/>
                <a:cs typeface="Times New Roman" pitchFamily="18" charset="0"/>
              </a:rPr>
              <a:t> Workshop:</a:t>
            </a:r>
          </a:p>
          <a:p>
            <a:pPr algn="ctr"/>
            <a:r>
              <a:rPr lang="en-US" sz="9600" cap="none" dirty="0" smtClean="0">
                <a:solidFill>
                  <a:schemeClr val="tx1"/>
                </a:solidFill>
                <a:latin typeface="Times New Roman" pitchFamily="18" charset="0"/>
                <a:cs typeface="Times New Roman" pitchFamily="18" charset="0"/>
              </a:rPr>
              <a:t> Building better dissemination systems for national</a:t>
            </a:r>
          </a:p>
          <a:p>
            <a:pPr algn="ctr"/>
            <a:r>
              <a:rPr lang="en-US" sz="9600" cap="none" dirty="0" smtClean="0">
                <a:solidFill>
                  <a:schemeClr val="tx1"/>
                </a:solidFill>
                <a:latin typeface="Times New Roman" pitchFamily="18" charset="0"/>
                <a:cs typeface="Times New Roman" pitchFamily="18" charset="0"/>
              </a:rPr>
              <a:t> Development indicators</a:t>
            </a:r>
          </a:p>
          <a:p>
            <a:pPr algn="ctr"/>
            <a:r>
              <a:rPr lang="en-US" sz="9600" cap="none" dirty="0" smtClean="0">
                <a:solidFill>
                  <a:schemeClr val="tx1"/>
                </a:solidFill>
                <a:latin typeface="Times New Roman" pitchFamily="18" charset="0"/>
                <a:cs typeface="Times New Roman" pitchFamily="18" charset="0"/>
              </a:rPr>
              <a:t> Phnom Penh, Cambodia </a:t>
            </a:r>
          </a:p>
          <a:p>
            <a:pPr algn="ctr"/>
            <a:endParaRPr lang="en-US" sz="9600" dirty="0">
              <a:solidFill>
                <a:schemeClr val="tx1"/>
              </a:solidFill>
              <a:latin typeface="Times New Roman" pitchFamily="18" charset="0"/>
              <a:cs typeface="Times New Roman" pitchFamily="18" charset="0"/>
            </a:endParaRPr>
          </a:p>
          <a:p>
            <a:pPr algn="ctr"/>
            <a:endParaRPr lang="en-US" sz="9600" dirty="0" smtClean="0">
              <a:solidFill>
                <a:schemeClr val="tx1"/>
              </a:solidFill>
              <a:latin typeface="Times New Roman" pitchFamily="18" charset="0"/>
              <a:cs typeface="Times New Roman" pitchFamily="18" charset="0"/>
            </a:endParaRPr>
          </a:p>
          <a:p>
            <a:pPr algn="ctr"/>
            <a:r>
              <a:rPr lang="en-US" sz="9600" dirty="0" smtClean="0">
                <a:solidFill>
                  <a:schemeClr val="tx1"/>
                </a:solidFill>
                <a:latin typeface="Times New Roman" pitchFamily="18" charset="0"/>
                <a:cs typeface="Times New Roman" pitchFamily="18" charset="0"/>
              </a:rPr>
              <a:t>Ghana </a:t>
            </a:r>
            <a:r>
              <a:rPr lang="en-US" sz="9600" dirty="0">
                <a:solidFill>
                  <a:schemeClr val="tx1"/>
                </a:solidFill>
                <a:latin typeface="Times New Roman" pitchFamily="18" charset="0"/>
                <a:cs typeface="Times New Roman" pitchFamily="18" charset="0"/>
              </a:rPr>
              <a:t>Statistical </a:t>
            </a:r>
            <a:r>
              <a:rPr lang="en-US" sz="9600" dirty="0" smtClean="0">
                <a:solidFill>
                  <a:schemeClr val="tx1"/>
                </a:solidFill>
                <a:latin typeface="Times New Roman" pitchFamily="18" charset="0"/>
                <a:cs typeface="Times New Roman" pitchFamily="18" charset="0"/>
              </a:rPr>
              <a:t>Service</a:t>
            </a:r>
          </a:p>
          <a:p>
            <a:pPr algn="ctr"/>
            <a:r>
              <a:rPr lang="en-US" sz="9600" dirty="0" smtClean="0">
                <a:solidFill>
                  <a:schemeClr val="tx1"/>
                </a:solidFill>
                <a:latin typeface="Times New Roman" pitchFamily="18" charset="0"/>
                <a:cs typeface="Times New Roman" pitchFamily="18" charset="0"/>
              </a:rPr>
              <a:t> 19 </a:t>
            </a:r>
            <a:r>
              <a:rPr lang="en-US" sz="9600" dirty="0">
                <a:solidFill>
                  <a:schemeClr val="tx1"/>
                </a:solidFill>
                <a:latin typeface="Times New Roman" pitchFamily="18" charset="0"/>
                <a:cs typeface="Times New Roman" pitchFamily="18" charset="0"/>
              </a:rPr>
              <a:t>– 25 April </a:t>
            </a:r>
            <a:r>
              <a:rPr lang="en-US" sz="9600" dirty="0" smtClean="0">
                <a:solidFill>
                  <a:schemeClr val="tx1"/>
                </a:solidFill>
                <a:latin typeface="Times New Roman" pitchFamily="18" charset="0"/>
                <a:cs typeface="Times New Roman" pitchFamily="18" charset="0"/>
              </a:rPr>
              <a:t>2014</a:t>
            </a:r>
          </a:p>
        </p:txBody>
      </p:sp>
    </p:spTree>
    <p:extLst>
      <p:ext uri="{BB962C8B-B14F-4D97-AF65-F5344CB8AC3E}">
        <p14:creationId xmlns:p14="http://schemas.microsoft.com/office/powerpoint/2010/main" val="1286836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90600"/>
          </a:xfrm>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pPr marL="0" indent="0">
              <a:buNone/>
              <a:defRPr/>
            </a:pPr>
            <a:r>
              <a:rPr lang="en-US" dirty="0" smtClean="0"/>
              <a:t>1. Documentation (Metadata) needed to interpret </a:t>
            </a:r>
            <a:r>
              <a:rPr lang="en-US" dirty="0"/>
              <a:t>the </a:t>
            </a:r>
            <a:r>
              <a:rPr lang="en-US" dirty="0" smtClean="0"/>
              <a:t>estimates /indicators  produced at both nationally and internationally should be clear in terms of :</a:t>
            </a:r>
          </a:p>
          <a:p>
            <a:pPr marL="0" indent="0">
              <a:defRPr/>
            </a:pPr>
            <a:r>
              <a:rPr lang="en-US" dirty="0" smtClean="0"/>
              <a:t>Definition</a:t>
            </a:r>
          </a:p>
          <a:p>
            <a:pPr marL="0" indent="0">
              <a:defRPr/>
            </a:pPr>
            <a:r>
              <a:rPr lang="en-US" dirty="0" smtClean="0"/>
              <a:t>primary </a:t>
            </a:r>
            <a:r>
              <a:rPr lang="en-US" dirty="0"/>
              <a:t>data </a:t>
            </a:r>
            <a:r>
              <a:rPr lang="en-US" dirty="0" smtClean="0"/>
              <a:t>source</a:t>
            </a:r>
          </a:p>
          <a:p>
            <a:pPr marL="0" indent="0">
              <a:defRPr/>
            </a:pPr>
            <a:r>
              <a:rPr lang="en-US" dirty="0" smtClean="0"/>
              <a:t>Methodology applied</a:t>
            </a:r>
          </a:p>
          <a:p>
            <a:pPr marL="0" indent="0">
              <a:defRPr/>
            </a:pPr>
            <a:r>
              <a:rPr lang="en-US" dirty="0" smtClean="0"/>
              <a:t>corrections made</a:t>
            </a:r>
          </a:p>
          <a:p>
            <a:pPr marL="0" indent="0">
              <a:defRPr/>
            </a:pPr>
            <a:r>
              <a:rPr lang="en-US" dirty="0" smtClean="0"/>
              <a:t>Time frame</a:t>
            </a:r>
          </a:p>
          <a:p>
            <a:pPr marL="0" indent="0">
              <a:buNone/>
              <a:defRPr/>
            </a:pPr>
            <a:r>
              <a:rPr lang="en-US" dirty="0" smtClean="0"/>
              <a:t>2. Continue to build Capacity to calculate indicators  at national level</a:t>
            </a:r>
          </a:p>
        </p:txBody>
      </p:sp>
      <p:cxnSp>
        <p:nvCxnSpPr>
          <p:cNvPr id="4" name="Straight Arrow Connector 3"/>
          <p:cNvCxnSpPr/>
          <p:nvPr/>
        </p:nvCxnSpPr>
        <p:spPr bwMode="auto">
          <a:xfrm>
            <a:off x="0" y="990600"/>
            <a:ext cx="8991600" cy="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944559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0" indent="0">
              <a:buNone/>
            </a:pPr>
            <a:r>
              <a:rPr lang="en-US" sz="4000" dirty="0" smtClean="0"/>
              <a:t>                   Thank You</a:t>
            </a:r>
            <a:endParaRPr lang="en-US" sz="4000" dirty="0"/>
          </a:p>
        </p:txBody>
      </p:sp>
    </p:spTree>
    <p:extLst>
      <p:ext uri="{BB962C8B-B14F-4D97-AF65-F5344CB8AC3E}">
        <p14:creationId xmlns:p14="http://schemas.microsoft.com/office/powerpoint/2010/main" val="3340819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143000"/>
            <a:ext cx="8839200" cy="2133600"/>
          </a:xfrm>
        </p:spPr>
        <p:txBody>
          <a:bodyPr>
            <a:noAutofit/>
          </a:bodyPr>
          <a:lstStyle/>
          <a:p>
            <a:endParaRPr lang="en-US" sz="4400" dirty="0" smtClean="0"/>
          </a:p>
          <a:p>
            <a:pPr algn="ctr"/>
            <a:r>
              <a:rPr lang="en-US" sz="4400" dirty="0">
                <a:solidFill>
                  <a:schemeClr val="tx1"/>
                </a:solidFill>
                <a:latin typeface="Times New Roman" pitchFamily="18" charset="0"/>
                <a:cs typeface="Times New Roman" pitchFamily="18" charset="0"/>
              </a:rPr>
              <a:t>Challenge in implementing the GID/</a:t>
            </a:r>
            <a:r>
              <a:rPr lang="en-US" sz="4400" dirty="0" err="1">
                <a:solidFill>
                  <a:schemeClr val="tx1"/>
                </a:solidFill>
                <a:latin typeface="Times New Roman" pitchFamily="18" charset="0"/>
                <a:cs typeface="Times New Roman" pitchFamily="18" charset="0"/>
              </a:rPr>
              <a:t>CountryData</a:t>
            </a:r>
            <a:r>
              <a:rPr lang="en-US" sz="4400" dirty="0">
                <a:solidFill>
                  <a:schemeClr val="tx1"/>
                </a:solidFill>
                <a:latin typeface="Times New Roman" pitchFamily="18" charset="0"/>
                <a:cs typeface="Times New Roman" pitchFamily="18" charset="0"/>
              </a:rPr>
              <a:t> </a:t>
            </a:r>
          </a:p>
          <a:p>
            <a:endParaRPr lang="en-US" sz="4400" dirty="0" smtClean="0"/>
          </a:p>
          <a:p>
            <a:endParaRPr lang="en-US" sz="4400" dirty="0"/>
          </a:p>
          <a:p>
            <a:endParaRPr lang="en-US" sz="4400" dirty="0">
              <a:solidFill>
                <a:schemeClr val="tx1"/>
              </a:solidFill>
              <a:latin typeface="Times New Roman" pitchFamily="18" charset="0"/>
              <a:cs typeface="Times New Roman" pitchFamily="18" charset="0"/>
            </a:endParaRPr>
          </a:p>
          <a:p>
            <a:pPr algn="ctr"/>
            <a:r>
              <a:rPr lang="en-US" sz="4400" dirty="0">
                <a:solidFill>
                  <a:schemeClr val="tx1"/>
                </a:solidFill>
                <a:latin typeface="Times New Roman" pitchFamily="18" charset="0"/>
                <a:cs typeface="Times New Roman" pitchFamily="18" charset="0"/>
              </a:rPr>
              <a:t> </a:t>
            </a:r>
            <a:endParaRPr lang="en-US" sz="4400" cap="none" dirty="0" smtClean="0">
              <a:solidFill>
                <a:schemeClr val="tx1"/>
              </a:solidFill>
              <a:latin typeface="Times New Roman" pitchFamily="18" charset="0"/>
              <a:cs typeface="Times New Roman" pitchFamily="18" charset="0"/>
            </a:endParaRPr>
          </a:p>
          <a:p>
            <a:pPr algn="ctr"/>
            <a:endParaRPr lang="en-US" sz="4400" dirty="0">
              <a:solidFill>
                <a:schemeClr val="tx1"/>
              </a:solidFill>
              <a:latin typeface="Times New Roman" pitchFamily="18" charset="0"/>
              <a:cs typeface="Times New Roman" pitchFamily="18" charset="0"/>
            </a:endParaRPr>
          </a:p>
          <a:p>
            <a:pPr algn="ctr"/>
            <a:endParaRPr lang="en-US" sz="4400" cap="none" dirty="0" smtClean="0">
              <a:solidFill>
                <a:schemeClr val="tx1"/>
              </a:solidFill>
              <a:latin typeface="Times New Roman" pitchFamily="18" charset="0"/>
              <a:cs typeface="Times New Roman" pitchFamily="18" charset="0"/>
            </a:endParaRPr>
          </a:p>
          <a:p>
            <a:pPr algn="ctr"/>
            <a:endParaRPr lang="en-US" sz="44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04110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82034F-1BE4-4517-8570-8599076C70B3}" type="slidenum">
              <a:rPr lang="en-GB" smtClean="0"/>
              <a:pPr>
                <a:defRPr/>
              </a:pPr>
              <a:t>13</a:t>
            </a:fld>
            <a:endParaRPr lang="en-GB" dirty="0"/>
          </a:p>
        </p:txBody>
      </p:sp>
      <p:sp>
        <p:nvSpPr>
          <p:cNvPr id="5" name="Content Placeholder 2"/>
          <p:cNvSpPr>
            <a:spLocks noGrp="1"/>
          </p:cNvSpPr>
          <p:nvPr>
            <p:ph idx="1"/>
          </p:nvPr>
        </p:nvSpPr>
        <p:spPr/>
        <p:txBody>
          <a:bodyPr>
            <a:normAutofit/>
          </a:bodyPr>
          <a:lstStyle/>
          <a:p>
            <a:pPr>
              <a:lnSpc>
                <a:spcPct val="200000"/>
              </a:lnSpc>
            </a:pPr>
            <a:r>
              <a:rPr lang="en-GB" dirty="0" smtClean="0">
                <a:latin typeface="Times New Roman" panose="02020603050405020304" pitchFamily="18" charset="0"/>
                <a:cs typeface="Times New Roman" panose="02020603050405020304" pitchFamily="18" charset="0"/>
              </a:rPr>
              <a:t>Background of </a:t>
            </a:r>
            <a:r>
              <a:rPr lang="en-GB" dirty="0" err="1" smtClean="0">
                <a:latin typeface="Times New Roman" panose="02020603050405020304" pitchFamily="18" charset="0"/>
                <a:cs typeface="Times New Roman" panose="02020603050405020304" pitchFamily="18" charset="0"/>
              </a:rPr>
              <a:t>GhanaInfo</a:t>
            </a:r>
            <a:r>
              <a:rPr lang="en-GB" dirty="0" smtClean="0">
                <a:latin typeface="Times New Roman" panose="02020603050405020304" pitchFamily="18" charset="0"/>
                <a:cs typeface="Times New Roman" panose="02020603050405020304" pitchFamily="18" charset="0"/>
              </a:rPr>
              <a:t> Database</a:t>
            </a:r>
          </a:p>
          <a:p>
            <a:pPr>
              <a:lnSpc>
                <a:spcPct val="200000"/>
              </a:lnSpc>
            </a:pPr>
            <a:r>
              <a:rPr lang="en-GB" dirty="0" smtClean="0">
                <a:latin typeface="Times New Roman" panose="02020603050405020304" pitchFamily="18" charset="0"/>
                <a:cs typeface="Times New Roman" panose="02020603050405020304" pitchFamily="18" charset="0"/>
              </a:rPr>
              <a:t>Challenges</a:t>
            </a:r>
          </a:p>
          <a:p>
            <a:pPr>
              <a:lnSpc>
                <a:spcPct val="200000"/>
              </a:lnSpc>
            </a:pPr>
            <a:r>
              <a:rPr lang="en-GB" dirty="0">
                <a:latin typeface="Times New Roman" panose="02020603050405020304" pitchFamily="18" charset="0"/>
                <a:cs typeface="Times New Roman" panose="02020603050405020304" pitchFamily="18" charset="0"/>
              </a:rPr>
              <a:t>Linkages with </a:t>
            </a:r>
            <a:r>
              <a:rPr lang="en-GB" dirty="0" err="1">
                <a:latin typeface="Times New Roman" panose="02020603050405020304" pitchFamily="18" charset="0"/>
                <a:cs typeface="Times New Roman" panose="02020603050405020304" pitchFamily="18" charset="0"/>
              </a:rPr>
              <a:t>CountryData</a:t>
            </a:r>
            <a:endParaRPr lang="en-GB" dirty="0">
              <a:latin typeface="Times New Roman" panose="02020603050405020304" pitchFamily="18" charset="0"/>
              <a:cs typeface="Times New Roman" panose="02020603050405020304" pitchFamily="18" charset="0"/>
            </a:endParaRPr>
          </a:p>
          <a:p>
            <a:pPr>
              <a:lnSpc>
                <a:spcPct val="200000"/>
              </a:lnSpc>
            </a:pPr>
            <a:r>
              <a:rPr lang="en-GB" dirty="0" smtClean="0">
                <a:latin typeface="Times New Roman" panose="02020603050405020304" pitchFamily="18" charset="0"/>
                <a:cs typeface="Times New Roman" panose="02020603050405020304" pitchFamily="18" charset="0"/>
              </a:rPr>
              <a:t>Way forward</a:t>
            </a:r>
            <a:endParaRPr lang="en-GB" dirty="0">
              <a:latin typeface="Times New Roman" panose="02020603050405020304" pitchFamily="18" charset="0"/>
              <a:cs typeface="Times New Roman" panose="02020603050405020304" pitchFamily="18" charset="0"/>
            </a:endParaRPr>
          </a:p>
        </p:txBody>
      </p:sp>
      <p:sp>
        <p:nvSpPr>
          <p:cNvPr id="6" name="Title 1"/>
          <p:cNvSpPr>
            <a:spLocks noGrp="1"/>
          </p:cNvSpPr>
          <p:nvPr>
            <p:ph type="title"/>
          </p:nvPr>
        </p:nvSpPr>
        <p:spPr>
          <a:xfrm>
            <a:off x="899900" y="71438"/>
            <a:ext cx="7286625" cy="1143000"/>
          </a:xfrm>
        </p:spPr>
        <p:txBody>
          <a:bodyPr/>
          <a:lstStyle/>
          <a:p>
            <a:r>
              <a:rPr lang="en-GB" dirty="0" smtClean="0"/>
              <a:t>Outline</a:t>
            </a:r>
            <a:endParaRPr lang="en-GB" dirty="0"/>
          </a:p>
        </p:txBody>
      </p:sp>
      <p:cxnSp>
        <p:nvCxnSpPr>
          <p:cNvPr id="8" name="Straight Arrow Connector 7"/>
          <p:cNvCxnSpPr/>
          <p:nvPr/>
        </p:nvCxnSpPr>
        <p:spPr bwMode="auto">
          <a:xfrm>
            <a:off x="0" y="990600"/>
            <a:ext cx="9144000" cy="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305477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174933"/>
            <a:ext cx="7286625" cy="825192"/>
          </a:xfrm>
        </p:spPr>
        <p:txBody>
          <a:bodyPr/>
          <a:lstStyle/>
          <a:p>
            <a:r>
              <a:rPr lang="en-US" dirty="0" smtClean="0"/>
              <a:t>Background</a:t>
            </a:r>
            <a:endParaRPr lang="en-US" dirty="0"/>
          </a:p>
        </p:txBody>
      </p:sp>
      <p:sp>
        <p:nvSpPr>
          <p:cNvPr id="3" name="Content Placeholder 2"/>
          <p:cNvSpPr>
            <a:spLocks noGrp="1"/>
          </p:cNvSpPr>
          <p:nvPr>
            <p:ph idx="1"/>
          </p:nvPr>
        </p:nvSpPr>
        <p:spPr>
          <a:xfrm>
            <a:off x="428625" y="986335"/>
            <a:ext cx="8286750" cy="5715000"/>
          </a:xfrm>
        </p:spPr>
        <p:txBody>
          <a:bodyPr/>
          <a:lstStyle/>
          <a:p>
            <a:r>
              <a:rPr lang="en-US" dirty="0" smtClean="0"/>
              <a:t>Started as a project launched in 2005 and managed by GSS and NDPC with direction from UNICEF</a:t>
            </a:r>
          </a:p>
          <a:p>
            <a:endParaRPr lang="en-US" dirty="0" smtClean="0"/>
          </a:p>
          <a:p>
            <a:r>
              <a:rPr lang="en-US" dirty="0" smtClean="0"/>
              <a:t>Evolved from DI4.0 and now DI7.0</a:t>
            </a:r>
          </a:p>
          <a:p>
            <a:endParaRPr lang="en-US" dirty="0" smtClean="0"/>
          </a:p>
          <a:p>
            <a:r>
              <a:rPr lang="en-US" dirty="0" smtClean="0"/>
              <a:t>Day to day management of the DB has been with GSS team.</a:t>
            </a:r>
          </a:p>
          <a:p>
            <a:endParaRPr lang="en-US" dirty="0" smtClean="0"/>
          </a:p>
          <a:p>
            <a:r>
              <a:rPr lang="en-US" dirty="0" smtClean="0"/>
              <a:t>A unit/section managed the DB with help from National Service personnel</a:t>
            </a:r>
          </a:p>
        </p:txBody>
      </p:sp>
      <p:sp>
        <p:nvSpPr>
          <p:cNvPr id="4" name="Slide Number Placeholder 3"/>
          <p:cNvSpPr>
            <a:spLocks noGrp="1"/>
          </p:cNvSpPr>
          <p:nvPr>
            <p:ph type="sldNum" sz="quarter" idx="12"/>
          </p:nvPr>
        </p:nvSpPr>
        <p:spPr/>
        <p:txBody>
          <a:bodyPr/>
          <a:lstStyle/>
          <a:p>
            <a:pPr>
              <a:defRPr/>
            </a:pPr>
            <a:fld id="{1B82034F-1BE4-4517-8570-8599076C70B3}" type="slidenum">
              <a:rPr lang="en-GB" smtClean="0"/>
              <a:pPr>
                <a:defRPr/>
              </a:pPr>
              <a:t>14</a:t>
            </a:fld>
            <a:endParaRPr lang="en-GB" dirty="0"/>
          </a:p>
        </p:txBody>
      </p:sp>
      <p:cxnSp>
        <p:nvCxnSpPr>
          <p:cNvPr id="5" name="Straight Arrow Connector 4"/>
          <p:cNvCxnSpPr/>
          <p:nvPr/>
        </p:nvCxnSpPr>
        <p:spPr bwMode="auto">
          <a:xfrm>
            <a:off x="0" y="986335"/>
            <a:ext cx="9067800" cy="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2210760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363" y="190500"/>
            <a:ext cx="7286625" cy="1143000"/>
          </a:xfrm>
        </p:spPr>
        <p:txBody>
          <a:bodyPr/>
          <a:lstStyle/>
          <a:p>
            <a:r>
              <a:rPr lang="en-US" dirty="0" smtClean="0"/>
              <a:t>Background cont’d</a:t>
            </a:r>
            <a:endParaRPr lang="en-US" dirty="0"/>
          </a:p>
        </p:txBody>
      </p:sp>
      <p:sp>
        <p:nvSpPr>
          <p:cNvPr id="3" name="Content Placeholder 2"/>
          <p:cNvSpPr>
            <a:spLocks noGrp="1"/>
          </p:cNvSpPr>
          <p:nvPr>
            <p:ph idx="1"/>
          </p:nvPr>
        </p:nvSpPr>
        <p:spPr>
          <a:xfrm>
            <a:off x="285750" y="1333500"/>
            <a:ext cx="8705849" cy="5524500"/>
          </a:xfrm>
        </p:spPr>
        <p:txBody>
          <a:bodyPr/>
          <a:lstStyle/>
          <a:p>
            <a:r>
              <a:rPr lang="en-US" dirty="0" smtClean="0"/>
              <a:t>Held </a:t>
            </a:r>
            <a:r>
              <a:rPr lang="en-US" dirty="0"/>
              <a:t>monthly meetings </a:t>
            </a:r>
            <a:r>
              <a:rPr lang="en-US" dirty="0" smtClean="0"/>
              <a:t>between GSS </a:t>
            </a:r>
            <a:r>
              <a:rPr lang="en-US" dirty="0"/>
              <a:t>&amp; </a:t>
            </a:r>
            <a:r>
              <a:rPr lang="en-US" dirty="0" smtClean="0"/>
              <a:t>NDPC </a:t>
            </a:r>
            <a:r>
              <a:rPr lang="en-US" dirty="0"/>
              <a:t>to update members on progress</a:t>
            </a:r>
            <a:r>
              <a:rPr lang="en-US" dirty="0" smtClean="0"/>
              <a:t>.</a:t>
            </a:r>
          </a:p>
          <a:p>
            <a:endParaRPr lang="en-US" dirty="0"/>
          </a:p>
          <a:p>
            <a:r>
              <a:rPr lang="en-US" dirty="0" smtClean="0"/>
              <a:t>Attended series of training programs on updates of DI and new innovations including laboratory visits.</a:t>
            </a:r>
          </a:p>
          <a:p>
            <a:endParaRPr lang="en-US" dirty="0" smtClean="0"/>
          </a:p>
          <a:p>
            <a:r>
              <a:rPr lang="en-US" dirty="0"/>
              <a:t>Trained other MDAs at national and regional levels in the use of GID</a:t>
            </a:r>
            <a:r>
              <a:rPr lang="en-US" dirty="0" smtClean="0"/>
              <a:t>.</a:t>
            </a:r>
          </a:p>
          <a:p>
            <a:endParaRPr lang="en-US" dirty="0"/>
          </a:p>
          <a:p>
            <a:r>
              <a:rPr lang="en-US" dirty="0" smtClean="0"/>
              <a:t>Regular updates of the DB was done by the  administrator</a:t>
            </a:r>
          </a:p>
          <a:p>
            <a:r>
              <a:rPr lang="en-US" dirty="0" smtClean="0"/>
              <a:t>Funded by UNICEF mostly.</a:t>
            </a:r>
          </a:p>
        </p:txBody>
      </p:sp>
      <p:sp>
        <p:nvSpPr>
          <p:cNvPr id="4" name="Slide Number Placeholder 3"/>
          <p:cNvSpPr>
            <a:spLocks noGrp="1"/>
          </p:cNvSpPr>
          <p:nvPr>
            <p:ph type="sldNum" sz="quarter" idx="12"/>
          </p:nvPr>
        </p:nvSpPr>
        <p:spPr/>
        <p:txBody>
          <a:bodyPr/>
          <a:lstStyle/>
          <a:p>
            <a:pPr>
              <a:defRPr/>
            </a:pPr>
            <a:fld id="{1B82034F-1BE4-4517-8570-8599076C70B3}" type="slidenum">
              <a:rPr lang="en-GB" smtClean="0"/>
              <a:pPr>
                <a:defRPr/>
              </a:pPr>
              <a:t>15</a:t>
            </a:fld>
            <a:endParaRPr lang="en-GB" dirty="0"/>
          </a:p>
        </p:txBody>
      </p:sp>
      <p:cxnSp>
        <p:nvCxnSpPr>
          <p:cNvPr id="5" name="Straight Arrow Connector 4"/>
          <p:cNvCxnSpPr/>
          <p:nvPr/>
        </p:nvCxnSpPr>
        <p:spPr bwMode="auto">
          <a:xfrm>
            <a:off x="76201" y="1143000"/>
            <a:ext cx="8991599" cy="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4030034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3" y="219288"/>
            <a:ext cx="7286625" cy="1143000"/>
          </a:xfrm>
        </p:spPr>
        <p:txBody>
          <a:bodyPr/>
          <a:lstStyle/>
          <a:p>
            <a:r>
              <a:rPr lang="en-US" dirty="0" smtClean="0"/>
              <a:t>Challenges</a:t>
            </a:r>
            <a:endParaRPr lang="en-US" dirty="0"/>
          </a:p>
        </p:txBody>
      </p:sp>
      <p:sp>
        <p:nvSpPr>
          <p:cNvPr id="3" name="Content Placeholder 2"/>
          <p:cNvSpPr>
            <a:spLocks noGrp="1"/>
          </p:cNvSpPr>
          <p:nvPr>
            <p:ph idx="1"/>
          </p:nvPr>
        </p:nvSpPr>
        <p:spPr>
          <a:xfrm>
            <a:off x="928687" y="1362288"/>
            <a:ext cx="7929563" cy="4733712"/>
          </a:xfrm>
        </p:spPr>
        <p:txBody>
          <a:bodyPr/>
          <a:lstStyle/>
          <a:p>
            <a:endParaRPr lang="en-US" dirty="0" smtClean="0"/>
          </a:p>
          <a:p>
            <a:r>
              <a:rPr lang="en-US" dirty="0" smtClean="0"/>
              <a:t>After the end of the project , </a:t>
            </a:r>
            <a:r>
              <a:rPr lang="en-US" dirty="0"/>
              <a:t>t</a:t>
            </a:r>
            <a:r>
              <a:rPr lang="en-US" dirty="0" smtClean="0"/>
              <a:t>he GID activities was mainstreamed into the GSS set up.</a:t>
            </a:r>
          </a:p>
          <a:p>
            <a:endParaRPr lang="en-US" dirty="0" smtClean="0"/>
          </a:p>
          <a:p>
            <a:endParaRPr lang="en-US" dirty="0" smtClean="0"/>
          </a:p>
          <a:p>
            <a:r>
              <a:rPr lang="en-US" dirty="0" smtClean="0"/>
              <a:t>The challenges faced can be categorized in</a:t>
            </a:r>
          </a:p>
          <a:p>
            <a:pPr lvl="1"/>
            <a:r>
              <a:rPr lang="en-US" dirty="0" smtClean="0"/>
              <a:t>-	Institutional</a:t>
            </a:r>
          </a:p>
          <a:p>
            <a:pPr marL="428625" lvl="1" indent="0">
              <a:buNone/>
            </a:pPr>
            <a:r>
              <a:rPr lang="en-US" dirty="0" smtClean="0"/>
              <a:t>-	Systemic</a:t>
            </a:r>
          </a:p>
          <a:p>
            <a:endParaRPr lang="en-US" dirty="0"/>
          </a:p>
        </p:txBody>
      </p:sp>
      <p:sp>
        <p:nvSpPr>
          <p:cNvPr id="4" name="Slide Number Placeholder 3"/>
          <p:cNvSpPr>
            <a:spLocks noGrp="1"/>
          </p:cNvSpPr>
          <p:nvPr>
            <p:ph type="sldNum" sz="quarter" idx="12"/>
          </p:nvPr>
        </p:nvSpPr>
        <p:spPr/>
        <p:txBody>
          <a:bodyPr/>
          <a:lstStyle/>
          <a:p>
            <a:pPr>
              <a:defRPr/>
            </a:pPr>
            <a:fld id="{1B82034F-1BE4-4517-8570-8599076C70B3}" type="slidenum">
              <a:rPr lang="en-GB" smtClean="0"/>
              <a:pPr>
                <a:defRPr/>
              </a:pPr>
              <a:t>16</a:t>
            </a:fld>
            <a:endParaRPr lang="en-GB" dirty="0"/>
          </a:p>
        </p:txBody>
      </p:sp>
      <p:pic>
        <p:nvPicPr>
          <p:cNvPr id="5" name="Picture 4"/>
          <p:cNvPicPr>
            <a:picLocks noChangeAspect="1"/>
          </p:cNvPicPr>
          <p:nvPr/>
        </p:nvPicPr>
        <p:blipFill>
          <a:blip r:embed="rId2"/>
          <a:stretch>
            <a:fillRect/>
          </a:stretch>
        </p:blipFill>
        <p:spPr>
          <a:xfrm>
            <a:off x="0" y="1044255"/>
            <a:ext cx="9285013" cy="292633"/>
          </a:xfrm>
          <a:prstGeom prst="rect">
            <a:avLst/>
          </a:prstGeom>
        </p:spPr>
      </p:pic>
    </p:spTree>
    <p:extLst>
      <p:ext uri="{BB962C8B-B14F-4D97-AF65-F5344CB8AC3E}">
        <p14:creationId xmlns:p14="http://schemas.microsoft.com/office/powerpoint/2010/main" val="2811940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3" y="142875"/>
            <a:ext cx="7286625" cy="1000125"/>
          </a:xfrm>
        </p:spPr>
        <p:txBody>
          <a:bodyPr/>
          <a:lstStyle/>
          <a:p>
            <a:r>
              <a:rPr lang="en-US" dirty="0" smtClean="0"/>
              <a:t>Challenges - Institutional</a:t>
            </a:r>
            <a:endParaRPr lang="en-US" dirty="0"/>
          </a:p>
        </p:txBody>
      </p:sp>
      <p:sp>
        <p:nvSpPr>
          <p:cNvPr id="3" name="Content Placeholder 2"/>
          <p:cNvSpPr>
            <a:spLocks noGrp="1"/>
          </p:cNvSpPr>
          <p:nvPr>
            <p:ph idx="1"/>
          </p:nvPr>
        </p:nvSpPr>
        <p:spPr>
          <a:xfrm>
            <a:off x="76201" y="1000125"/>
            <a:ext cx="8915400" cy="5705475"/>
          </a:xfrm>
        </p:spPr>
        <p:txBody>
          <a:bodyPr>
            <a:normAutofit lnSpcReduction="10000"/>
          </a:bodyPr>
          <a:lstStyle/>
          <a:p>
            <a:endParaRPr lang="en-US" dirty="0" smtClean="0"/>
          </a:p>
          <a:p>
            <a:r>
              <a:rPr lang="en-US" dirty="0" smtClean="0"/>
              <a:t>Restructuring of GSS  resulted in movement of committed staff to different units </a:t>
            </a:r>
          </a:p>
          <a:p>
            <a:endParaRPr lang="en-US" dirty="0" smtClean="0"/>
          </a:p>
          <a:p>
            <a:r>
              <a:rPr lang="en-US" dirty="0" smtClean="0"/>
              <a:t>Team had additional responsibilities and their workload makes them shelve GID activities to background.</a:t>
            </a:r>
          </a:p>
          <a:p>
            <a:endParaRPr lang="en-US" dirty="0" smtClean="0"/>
          </a:p>
          <a:p>
            <a:r>
              <a:rPr lang="en-US" dirty="0" smtClean="0"/>
              <a:t>National service staff are posted to help but are forced to leave after 8months.</a:t>
            </a:r>
          </a:p>
          <a:p>
            <a:endParaRPr lang="en-US" dirty="0"/>
          </a:p>
          <a:p>
            <a:r>
              <a:rPr lang="en-US" dirty="0" smtClean="0"/>
              <a:t>GID team and other staff pooled from other units works effectively offsite (out of office) but there is funding gap (GOG vrs Donor).</a:t>
            </a:r>
          </a:p>
          <a:p>
            <a:endParaRPr lang="en-US" dirty="0" smtClean="0"/>
          </a:p>
          <a:p>
            <a:r>
              <a:rPr lang="en-US" dirty="0" smtClean="0"/>
              <a:t>TAC/Steering committee meetings not regular.</a:t>
            </a:r>
            <a:endParaRPr lang="en-US" dirty="0"/>
          </a:p>
        </p:txBody>
      </p:sp>
      <p:sp>
        <p:nvSpPr>
          <p:cNvPr id="4" name="Slide Number Placeholder 3"/>
          <p:cNvSpPr>
            <a:spLocks noGrp="1"/>
          </p:cNvSpPr>
          <p:nvPr>
            <p:ph type="sldNum" sz="quarter" idx="12"/>
          </p:nvPr>
        </p:nvSpPr>
        <p:spPr/>
        <p:txBody>
          <a:bodyPr/>
          <a:lstStyle/>
          <a:p>
            <a:pPr>
              <a:defRPr/>
            </a:pPr>
            <a:fld id="{1B82034F-1BE4-4517-8570-8599076C70B3}" type="slidenum">
              <a:rPr lang="en-GB" smtClean="0"/>
              <a:pPr>
                <a:defRPr/>
              </a:pPr>
              <a:t>17</a:t>
            </a:fld>
            <a:endParaRPr lang="en-GB" dirty="0"/>
          </a:p>
        </p:txBody>
      </p:sp>
      <p:cxnSp>
        <p:nvCxnSpPr>
          <p:cNvPr id="5" name="Straight Arrow Connector 4"/>
          <p:cNvCxnSpPr/>
          <p:nvPr/>
        </p:nvCxnSpPr>
        <p:spPr bwMode="auto">
          <a:xfrm>
            <a:off x="76200" y="1000125"/>
            <a:ext cx="8782050" cy="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1901588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Trained focal persons in MDAs not able to manage DB and supply data for updates.</a:t>
            </a:r>
            <a:endParaRPr lang="en-US" dirty="0"/>
          </a:p>
        </p:txBody>
      </p:sp>
      <p:sp>
        <p:nvSpPr>
          <p:cNvPr id="4" name="Slide Number Placeholder 3"/>
          <p:cNvSpPr>
            <a:spLocks noGrp="1"/>
          </p:cNvSpPr>
          <p:nvPr>
            <p:ph type="sldNum" sz="quarter" idx="12"/>
          </p:nvPr>
        </p:nvSpPr>
        <p:spPr/>
        <p:txBody>
          <a:bodyPr/>
          <a:lstStyle/>
          <a:p>
            <a:pPr>
              <a:defRPr/>
            </a:pPr>
            <a:fld id="{1B82034F-1BE4-4517-8570-8599076C70B3}" type="slidenum">
              <a:rPr lang="en-GB" smtClean="0"/>
              <a:pPr>
                <a:defRPr/>
              </a:pPr>
              <a:t>18</a:t>
            </a:fld>
            <a:endParaRPr lang="en-GB" dirty="0"/>
          </a:p>
        </p:txBody>
      </p:sp>
      <p:sp>
        <p:nvSpPr>
          <p:cNvPr id="5" name="Title 1"/>
          <p:cNvSpPr txBox="1">
            <a:spLocks/>
          </p:cNvSpPr>
          <p:nvPr/>
        </p:nvSpPr>
        <p:spPr>
          <a:xfrm>
            <a:off x="785813" y="142875"/>
            <a:ext cx="7286625" cy="10001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Challenges - Institutional</a:t>
            </a:r>
            <a:endParaRPr lang="en-US" dirty="0"/>
          </a:p>
        </p:txBody>
      </p:sp>
      <p:cxnSp>
        <p:nvCxnSpPr>
          <p:cNvPr id="6" name="Straight Arrow Connector 5"/>
          <p:cNvCxnSpPr/>
          <p:nvPr/>
        </p:nvCxnSpPr>
        <p:spPr bwMode="auto">
          <a:xfrm>
            <a:off x="76200" y="1000125"/>
            <a:ext cx="8782050" cy="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3897752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87" y="195580"/>
            <a:ext cx="7286625" cy="1143000"/>
          </a:xfrm>
        </p:spPr>
        <p:txBody>
          <a:bodyPr/>
          <a:lstStyle/>
          <a:p>
            <a:r>
              <a:rPr lang="en-US" dirty="0" smtClean="0"/>
              <a:t>Challenges- System</a:t>
            </a:r>
            <a:endParaRPr lang="en-US" dirty="0"/>
          </a:p>
        </p:txBody>
      </p:sp>
      <p:sp>
        <p:nvSpPr>
          <p:cNvPr id="3" name="Content Placeholder 2"/>
          <p:cNvSpPr>
            <a:spLocks noGrp="1"/>
          </p:cNvSpPr>
          <p:nvPr>
            <p:ph idx="1"/>
          </p:nvPr>
        </p:nvSpPr>
        <p:spPr>
          <a:xfrm>
            <a:off x="285750" y="1143000"/>
            <a:ext cx="8705850" cy="5715000"/>
          </a:xfrm>
        </p:spPr>
        <p:txBody>
          <a:bodyPr/>
          <a:lstStyle/>
          <a:p>
            <a:r>
              <a:rPr lang="en-US" dirty="0" smtClean="0"/>
              <a:t>Inclusion of different indicators not based on any national agenda.</a:t>
            </a:r>
          </a:p>
          <a:p>
            <a:endParaRPr lang="en-US" dirty="0" smtClean="0"/>
          </a:p>
          <a:p>
            <a:r>
              <a:rPr lang="en-US" dirty="0" smtClean="0"/>
              <a:t>Administrators </a:t>
            </a:r>
            <a:r>
              <a:rPr lang="en-US" dirty="0"/>
              <a:t>of DB changed over </a:t>
            </a:r>
            <a:r>
              <a:rPr lang="en-US" dirty="0" smtClean="0"/>
              <a:t>time</a:t>
            </a:r>
          </a:p>
          <a:p>
            <a:endParaRPr lang="en-US" dirty="0"/>
          </a:p>
          <a:p>
            <a:r>
              <a:rPr lang="en-US" dirty="0" smtClean="0"/>
              <a:t>Update </a:t>
            </a:r>
            <a:r>
              <a:rPr lang="en-US" dirty="0"/>
              <a:t>of boundaries not in incorporated in DI system because maps not </a:t>
            </a:r>
            <a:r>
              <a:rPr lang="en-US" dirty="0" smtClean="0"/>
              <a:t>ready- hindering update of indicators to enhance the system.</a:t>
            </a:r>
          </a:p>
          <a:p>
            <a:endParaRPr lang="en-US" dirty="0"/>
          </a:p>
          <a:p>
            <a:r>
              <a:rPr lang="en-US" dirty="0" smtClean="0"/>
              <a:t>Inconsistencies in data sources</a:t>
            </a:r>
            <a:r>
              <a:rPr lang="en-US" dirty="0"/>
              <a:t> </a:t>
            </a:r>
            <a:r>
              <a:rPr lang="en-US" dirty="0" smtClean="0"/>
              <a:t>due to spelling mistakes in names and classification styles.</a:t>
            </a:r>
          </a:p>
          <a:p>
            <a:endParaRPr lang="en-US" dirty="0" smtClean="0"/>
          </a:p>
          <a:p>
            <a:r>
              <a:rPr lang="en-US" dirty="0" smtClean="0"/>
              <a:t>Irregular supply of data into the database from MDAs/</a:t>
            </a:r>
          </a:p>
          <a:p>
            <a:endParaRPr lang="en-US" dirty="0"/>
          </a:p>
        </p:txBody>
      </p:sp>
      <p:sp>
        <p:nvSpPr>
          <p:cNvPr id="4" name="Slide Number Placeholder 3"/>
          <p:cNvSpPr>
            <a:spLocks noGrp="1"/>
          </p:cNvSpPr>
          <p:nvPr>
            <p:ph type="sldNum" sz="quarter" idx="12"/>
          </p:nvPr>
        </p:nvSpPr>
        <p:spPr/>
        <p:txBody>
          <a:bodyPr/>
          <a:lstStyle/>
          <a:p>
            <a:pPr>
              <a:defRPr/>
            </a:pPr>
            <a:fld id="{1B82034F-1BE4-4517-8570-8599076C70B3}" type="slidenum">
              <a:rPr lang="en-GB" smtClean="0"/>
              <a:pPr>
                <a:defRPr/>
              </a:pPr>
              <a:t>19</a:t>
            </a:fld>
            <a:endParaRPr lang="en-GB" dirty="0"/>
          </a:p>
        </p:txBody>
      </p:sp>
      <p:cxnSp>
        <p:nvCxnSpPr>
          <p:cNvPr id="5" name="Straight Arrow Connector 4"/>
          <p:cNvCxnSpPr/>
          <p:nvPr/>
        </p:nvCxnSpPr>
        <p:spPr bwMode="auto">
          <a:xfrm>
            <a:off x="152400" y="1143000"/>
            <a:ext cx="8839200" cy="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2501379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912" y="76200"/>
            <a:ext cx="8229600" cy="990600"/>
          </a:xfrm>
        </p:spPr>
        <p:txBody>
          <a:bodyPr>
            <a:normAutofit/>
          </a:bodyPr>
          <a:lstStyle/>
          <a:p>
            <a:r>
              <a:rPr lang="en-US" sz="3600" dirty="0" smtClean="0"/>
              <a:t>Outline</a:t>
            </a:r>
            <a:endParaRPr lang="en-US" sz="3600" dirty="0"/>
          </a:p>
        </p:txBody>
      </p:sp>
      <p:sp>
        <p:nvSpPr>
          <p:cNvPr id="3" name="Content Placeholder 2"/>
          <p:cNvSpPr>
            <a:spLocks noGrp="1"/>
          </p:cNvSpPr>
          <p:nvPr>
            <p:ph idx="1"/>
          </p:nvPr>
        </p:nvSpPr>
        <p:spPr>
          <a:xfrm>
            <a:off x="301752" y="914400"/>
            <a:ext cx="8503920" cy="5184648"/>
          </a:xfrm>
        </p:spPr>
        <p:txBody>
          <a:bodyPr>
            <a:normAutofit fontScale="92500" lnSpcReduction="10000"/>
          </a:bodyPr>
          <a:lstStyle/>
          <a:p>
            <a:endParaRPr lang="en-US" sz="3200" dirty="0" smtClean="0"/>
          </a:p>
          <a:p>
            <a:r>
              <a:rPr lang="en-US" sz="3200" dirty="0" smtClean="0"/>
              <a:t>Introduction</a:t>
            </a:r>
          </a:p>
          <a:p>
            <a:endParaRPr lang="en-US" sz="3200" dirty="0" smtClean="0"/>
          </a:p>
          <a:p>
            <a:r>
              <a:rPr lang="en-US" sz="3200" dirty="0" smtClean="0"/>
              <a:t>List of indicators under consideration</a:t>
            </a:r>
          </a:p>
          <a:p>
            <a:endParaRPr lang="en-US" sz="3200" dirty="0" smtClean="0"/>
          </a:p>
          <a:p>
            <a:r>
              <a:rPr lang="en-US" sz="3200" dirty="0" smtClean="0"/>
              <a:t>Sources of the discrepancies</a:t>
            </a:r>
          </a:p>
          <a:p>
            <a:endParaRPr lang="en-US" sz="3200" dirty="0" smtClean="0"/>
          </a:p>
          <a:p>
            <a:r>
              <a:rPr lang="en-US" sz="3200" dirty="0" smtClean="0"/>
              <a:t>Recommendation</a:t>
            </a:r>
          </a:p>
          <a:p>
            <a:endParaRPr lang="en-US" sz="3200" dirty="0" smtClean="0"/>
          </a:p>
          <a:p>
            <a:r>
              <a:rPr lang="en-US" sz="3200" dirty="0" smtClean="0"/>
              <a:t>Conclusion</a:t>
            </a:r>
          </a:p>
          <a:p>
            <a:endParaRPr lang="en-US" dirty="0"/>
          </a:p>
        </p:txBody>
      </p:sp>
      <p:cxnSp>
        <p:nvCxnSpPr>
          <p:cNvPr id="4" name="Straight Arrow Connector 3"/>
          <p:cNvCxnSpPr/>
          <p:nvPr/>
        </p:nvCxnSpPr>
        <p:spPr bwMode="auto">
          <a:xfrm>
            <a:off x="76200" y="914400"/>
            <a:ext cx="8915400" cy="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4288552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88" y="142875"/>
            <a:ext cx="7286625" cy="1143000"/>
          </a:xfrm>
        </p:spPr>
        <p:txBody>
          <a:bodyPr/>
          <a:lstStyle/>
          <a:p>
            <a:r>
              <a:rPr lang="en-US" dirty="0" smtClean="0"/>
              <a:t>Linkages with </a:t>
            </a:r>
            <a:r>
              <a:rPr lang="en-US" dirty="0" err="1" smtClean="0"/>
              <a:t>CountryData</a:t>
            </a:r>
            <a:endParaRPr lang="en-US" dirty="0"/>
          </a:p>
        </p:txBody>
      </p:sp>
      <p:sp>
        <p:nvSpPr>
          <p:cNvPr id="3" name="Content Placeholder 2"/>
          <p:cNvSpPr>
            <a:spLocks noGrp="1"/>
          </p:cNvSpPr>
          <p:nvPr>
            <p:ph idx="1"/>
          </p:nvPr>
        </p:nvSpPr>
        <p:spPr>
          <a:xfrm>
            <a:off x="571500" y="1752600"/>
            <a:ext cx="8215313" cy="4676775"/>
          </a:xfrm>
        </p:spPr>
        <p:txBody>
          <a:bodyPr/>
          <a:lstStyle/>
          <a:p>
            <a:r>
              <a:rPr lang="en-US" dirty="0" smtClean="0"/>
              <a:t>Good and efficient linkage between the DBs</a:t>
            </a:r>
          </a:p>
          <a:p>
            <a:endParaRPr lang="en-US" dirty="0"/>
          </a:p>
          <a:p>
            <a:r>
              <a:rPr lang="en-US" dirty="0" smtClean="0"/>
              <a:t>Series of training attended showed flaws in GID</a:t>
            </a:r>
          </a:p>
          <a:p>
            <a:endParaRPr lang="en-US" dirty="0"/>
          </a:p>
          <a:p>
            <a:r>
              <a:rPr lang="en-US" dirty="0" smtClean="0"/>
              <a:t>Supports efficient use of metadata and standards.</a:t>
            </a:r>
            <a:endParaRPr lang="en-US" dirty="0"/>
          </a:p>
        </p:txBody>
      </p:sp>
      <p:sp>
        <p:nvSpPr>
          <p:cNvPr id="4" name="Slide Number Placeholder 3"/>
          <p:cNvSpPr>
            <a:spLocks noGrp="1"/>
          </p:cNvSpPr>
          <p:nvPr>
            <p:ph type="sldNum" sz="quarter" idx="12"/>
          </p:nvPr>
        </p:nvSpPr>
        <p:spPr/>
        <p:txBody>
          <a:bodyPr/>
          <a:lstStyle/>
          <a:p>
            <a:pPr>
              <a:defRPr/>
            </a:pPr>
            <a:fld id="{1B82034F-1BE4-4517-8570-8599076C70B3}" type="slidenum">
              <a:rPr lang="en-GB" smtClean="0"/>
              <a:pPr>
                <a:defRPr/>
              </a:pPr>
              <a:t>20</a:t>
            </a:fld>
            <a:endParaRPr lang="en-GB" dirty="0"/>
          </a:p>
        </p:txBody>
      </p:sp>
      <p:cxnSp>
        <p:nvCxnSpPr>
          <p:cNvPr id="5" name="Straight Arrow Connector 4"/>
          <p:cNvCxnSpPr/>
          <p:nvPr/>
        </p:nvCxnSpPr>
        <p:spPr bwMode="auto">
          <a:xfrm>
            <a:off x="152400" y="1143000"/>
            <a:ext cx="8839200" cy="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1313883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3" y="190500"/>
            <a:ext cx="7286625" cy="881063"/>
          </a:xfrm>
        </p:spPr>
        <p:txBody>
          <a:bodyPr/>
          <a:lstStyle/>
          <a:p>
            <a:r>
              <a:rPr lang="en-US" dirty="0" smtClean="0"/>
              <a:t>Way forward</a:t>
            </a:r>
            <a:endParaRPr lang="en-US" dirty="0"/>
          </a:p>
        </p:txBody>
      </p:sp>
      <p:sp>
        <p:nvSpPr>
          <p:cNvPr id="3" name="Content Placeholder 2"/>
          <p:cNvSpPr>
            <a:spLocks noGrp="1"/>
          </p:cNvSpPr>
          <p:nvPr>
            <p:ph idx="1"/>
          </p:nvPr>
        </p:nvSpPr>
        <p:spPr>
          <a:xfrm>
            <a:off x="285750" y="1357312"/>
            <a:ext cx="8705850" cy="5348288"/>
          </a:xfrm>
        </p:spPr>
        <p:txBody>
          <a:bodyPr>
            <a:normAutofit lnSpcReduction="10000"/>
          </a:bodyPr>
          <a:lstStyle/>
          <a:p>
            <a:r>
              <a:rPr lang="en-US" dirty="0"/>
              <a:t>Inconsistencies has to be rectified/corrected for efficient transfer of </a:t>
            </a:r>
            <a:r>
              <a:rPr lang="en-US" dirty="0" smtClean="0"/>
              <a:t>information.</a:t>
            </a:r>
          </a:p>
          <a:p>
            <a:endParaRPr lang="en-US" dirty="0" smtClean="0"/>
          </a:p>
          <a:p>
            <a:r>
              <a:rPr lang="en-US" dirty="0" smtClean="0"/>
              <a:t>Revamp the GID</a:t>
            </a:r>
          </a:p>
          <a:p>
            <a:pPr marL="428625" lvl="1" indent="0">
              <a:buNone/>
            </a:pPr>
            <a:r>
              <a:rPr lang="en-US" dirty="0" smtClean="0"/>
              <a:t>-	Start with small and build on</a:t>
            </a:r>
          </a:p>
          <a:p>
            <a:pPr lvl="1"/>
            <a:r>
              <a:rPr lang="en-US" dirty="0" smtClean="0"/>
              <a:t>Support for offsite activities to work effectively in short time</a:t>
            </a:r>
          </a:p>
          <a:p>
            <a:pPr lvl="1"/>
            <a:r>
              <a:rPr lang="en-US" dirty="0" smtClean="0"/>
              <a:t>Metadata </a:t>
            </a:r>
            <a:r>
              <a:rPr lang="en-US" dirty="0"/>
              <a:t>to accompany </a:t>
            </a:r>
            <a:r>
              <a:rPr lang="en-US" dirty="0" smtClean="0"/>
              <a:t>any data to be included </a:t>
            </a:r>
          </a:p>
          <a:p>
            <a:pPr lvl="1"/>
            <a:endParaRPr lang="en-US" dirty="0"/>
          </a:p>
          <a:p>
            <a:r>
              <a:rPr lang="en-US" dirty="0" smtClean="0"/>
              <a:t>Include data only at regional level for update with information from census, GLSS,DHS </a:t>
            </a:r>
          </a:p>
          <a:p>
            <a:endParaRPr lang="en-US" dirty="0" smtClean="0"/>
          </a:p>
          <a:p>
            <a:r>
              <a:rPr lang="en-US" dirty="0" smtClean="0"/>
              <a:t>Unit handling Database should be not less than 4 staff</a:t>
            </a:r>
          </a:p>
          <a:p>
            <a:endParaRPr lang="en-US" dirty="0"/>
          </a:p>
          <a:p>
            <a:r>
              <a:rPr lang="en-US" dirty="0" smtClean="0"/>
              <a:t>.</a:t>
            </a:r>
          </a:p>
          <a:p>
            <a:endParaRPr lang="en-US" dirty="0"/>
          </a:p>
        </p:txBody>
      </p:sp>
      <p:sp>
        <p:nvSpPr>
          <p:cNvPr id="4" name="Slide Number Placeholder 3"/>
          <p:cNvSpPr>
            <a:spLocks noGrp="1"/>
          </p:cNvSpPr>
          <p:nvPr>
            <p:ph type="sldNum" sz="quarter" idx="12"/>
          </p:nvPr>
        </p:nvSpPr>
        <p:spPr/>
        <p:txBody>
          <a:bodyPr/>
          <a:lstStyle/>
          <a:p>
            <a:pPr>
              <a:defRPr/>
            </a:pPr>
            <a:fld id="{1B82034F-1BE4-4517-8570-8599076C70B3}" type="slidenum">
              <a:rPr lang="en-GB" smtClean="0"/>
              <a:pPr>
                <a:defRPr/>
              </a:pPr>
              <a:t>21</a:t>
            </a:fld>
            <a:endParaRPr lang="en-GB" dirty="0"/>
          </a:p>
        </p:txBody>
      </p:sp>
      <p:cxnSp>
        <p:nvCxnSpPr>
          <p:cNvPr id="5" name="Straight Arrow Connector 4"/>
          <p:cNvCxnSpPr/>
          <p:nvPr/>
        </p:nvCxnSpPr>
        <p:spPr bwMode="auto">
          <a:xfrm>
            <a:off x="76200" y="914400"/>
            <a:ext cx="8915400" cy="7620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38220288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09800"/>
            <a:ext cx="7286625" cy="1143000"/>
          </a:xfrm>
        </p:spPr>
        <p:txBody>
          <a:bodyPr/>
          <a:lstStyle/>
          <a:p>
            <a:r>
              <a:rPr lang="en-US" sz="6188" dirty="0">
                <a:latin typeface="AR CENA" panose="02000000000000000000" pitchFamily="2" charset="0"/>
              </a:rPr>
              <a:t>Thank  You</a:t>
            </a:r>
          </a:p>
        </p:txBody>
      </p:sp>
    </p:spTree>
    <p:extLst>
      <p:ext uri="{BB962C8B-B14F-4D97-AF65-F5344CB8AC3E}">
        <p14:creationId xmlns:p14="http://schemas.microsoft.com/office/powerpoint/2010/main" val="3114636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dirty="0" smtClean="0"/>
              <a:t>Introduction</a:t>
            </a:r>
            <a:endParaRPr lang="en-US" sz="3600" dirty="0"/>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pPr marL="0" indent="0">
              <a:buNone/>
            </a:pPr>
            <a:endParaRPr lang="en-US" dirty="0" smtClean="0"/>
          </a:p>
          <a:p>
            <a:pPr marL="0" indent="0">
              <a:buNone/>
            </a:pPr>
            <a:r>
              <a:rPr lang="en-US" sz="2600" dirty="0" smtClean="0">
                <a:latin typeface="Times New Roman" pitchFamily="18" charset="0"/>
                <a:cs typeface="Times New Roman" pitchFamily="18" charset="0"/>
              </a:rPr>
              <a:t>National </a:t>
            </a:r>
            <a:r>
              <a:rPr lang="en-US" sz="2600" dirty="0" smtClean="0">
                <a:effectLst>
                  <a:outerShdw blurRad="38100" dist="38100" dir="2700000" algn="tl">
                    <a:srgbClr val="FFFFFF"/>
                  </a:outerShdw>
                </a:effectLst>
                <a:latin typeface="Times New Roman" pitchFamily="18" charset="0"/>
                <a:cs typeface="Times New Roman" pitchFamily="18" charset="0"/>
              </a:rPr>
              <a:t>indicators</a:t>
            </a:r>
            <a:r>
              <a:rPr lang="en-US" sz="2600" dirty="0" smtClean="0">
                <a:latin typeface="Times New Roman" pitchFamily="18" charset="0"/>
                <a:cs typeface="Times New Roman" pitchFamily="18" charset="0"/>
              </a:rPr>
              <a:t>  are provided </a:t>
            </a:r>
            <a:r>
              <a:rPr lang="en-US" sz="2600" dirty="0">
                <a:latin typeface="Times New Roman" pitchFamily="18" charset="0"/>
                <a:cs typeface="Times New Roman" pitchFamily="18" charset="0"/>
              </a:rPr>
              <a:t>directly by </a:t>
            </a:r>
            <a:r>
              <a:rPr lang="en-US" sz="2600" dirty="0" smtClean="0">
                <a:latin typeface="Times New Roman" pitchFamily="18" charset="0"/>
                <a:cs typeface="Times New Roman" pitchFamily="18" charset="0"/>
              </a:rPr>
              <a:t>Countries in their official </a:t>
            </a:r>
            <a:r>
              <a:rPr lang="en-US" sz="2600" dirty="0">
                <a:latin typeface="Times New Roman" pitchFamily="18" charset="0"/>
                <a:cs typeface="Times New Roman" pitchFamily="18" charset="0"/>
              </a:rPr>
              <a:t>national </a:t>
            </a:r>
            <a:r>
              <a:rPr lang="en-US" sz="2600" dirty="0" smtClean="0">
                <a:latin typeface="Times New Roman" pitchFamily="18" charset="0"/>
                <a:cs typeface="Times New Roman" pitchFamily="18" charset="0"/>
              </a:rPr>
              <a:t>Reports.</a:t>
            </a:r>
          </a:p>
          <a:p>
            <a:pPr marL="0" indent="0">
              <a:buNone/>
              <a:defRPr/>
            </a:pPr>
            <a:r>
              <a:rPr lang="en-US" sz="2600" dirty="0" smtClean="0">
                <a:effectLst>
                  <a:outerShdw blurRad="38100" dist="38100" dir="2700000" algn="tl">
                    <a:srgbClr val="FFFFFF"/>
                  </a:outerShdw>
                </a:effectLst>
                <a:latin typeface="Times New Roman" pitchFamily="18" charset="0"/>
                <a:cs typeface="Times New Roman" pitchFamily="18" charset="0"/>
              </a:rPr>
              <a:t> </a:t>
            </a:r>
          </a:p>
          <a:p>
            <a:pPr marL="0" indent="0">
              <a:buNone/>
              <a:defRPr/>
            </a:pPr>
            <a:r>
              <a:rPr lang="en-US" sz="2600" dirty="0" smtClean="0">
                <a:effectLst>
                  <a:outerShdw blurRad="38100" dist="38100" dir="2700000" algn="tl">
                    <a:srgbClr val="FFFFFF"/>
                  </a:outerShdw>
                </a:effectLst>
                <a:latin typeface="Times New Roman" pitchFamily="18" charset="0"/>
                <a:cs typeface="Times New Roman" pitchFamily="18" charset="0"/>
              </a:rPr>
              <a:t>National indicators are used  for:</a:t>
            </a:r>
          </a:p>
          <a:p>
            <a:pPr lvl="1">
              <a:defRPr/>
            </a:pPr>
            <a:r>
              <a:rPr lang="en-US" sz="2600" dirty="0" smtClean="0">
                <a:solidFill>
                  <a:schemeClr val="tx1"/>
                </a:solidFill>
                <a:effectLst>
                  <a:outerShdw blurRad="38100" dist="38100" dir="2700000" algn="tl">
                    <a:srgbClr val="FFFFFF"/>
                  </a:outerShdw>
                </a:effectLst>
                <a:latin typeface="Times New Roman" pitchFamily="18" charset="0"/>
                <a:cs typeface="Times New Roman" pitchFamily="18" charset="0"/>
              </a:rPr>
              <a:t> monitoring and evaluating national development policies and targets</a:t>
            </a:r>
          </a:p>
          <a:p>
            <a:pPr lvl="1">
              <a:defRPr/>
            </a:pPr>
            <a:r>
              <a:rPr lang="en-US" sz="2600" dirty="0">
                <a:solidFill>
                  <a:schemeClr val="tx1"/>
                </a:solidFill>
                <a:effectLst>
                  <a:outerShdw blurRad="38100" dist="38100" dir="2700000" algn="tl">
                    <a:srgbClr val="FFFFFF"/>
                  </a:outerShdw>
                </a:effectLst>
                <a:latin typeface="Times New Roman" pitchFamily="18" charset="0"/>
                <a:cs typeface="Times New Roman" pitchFamily="18" charset="0"/>
              </a:rPr>
              <a:t>Sub-national comparisons</a:t>
            </a:r>
            <a:endParaRPr lang="en-US" sz="2600" dirty="0" smtClean="0">
              <a:solidFill>
                <a:schemeClr val="tx1"/>
              </a:solidFill>
              <a:effectLst>
                <a:outerShdw blurRad="38100" dist="38100" dir="2700000" algn="tl">
                  <a:srgbClr val="FFFFFF"/>
                </a:outerShdw>
              </a:effectLst>
              <a:latin typeface="Times New Roman" pitchFamily="18" charset="0"/>
              <a:cs typeface="Times New Roman" pitchFamily="18" charset="0"/>
            </a:endParaRPr>
          </a:p>
          <a:p>
            <a:pPr marL="0" indent="0">
              <a:buNone/>
              <a:defRPr/>
            </a:pPr>
            <a:endParaRPr lang="en-US" sz="2600" dirty="0">
              <a:effectLst>
                <a:outerShdw blurRad="38100" dist="38100" dir="2700000" algn="tl">
                  <a:srgbClr val="FFFFFF"/>
                </a:outerShdw>
              </a:effectLst>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International </a:t>
            </a:r>
            <a:r>
              <a:rPr lang="en-US" sz="2600" dirty="0" smtClean="0">
                <a:effectLst>
                  <a:outerShdw blurRad="38100" dist="38100" dir="2700000" algn="tl">
                    <a:srgbClr val="FFFFFF"/>
                  </a:outerShdw>
                </a:effectLst>
                <a:latin typeface="Times New Roman" pitchFamily="18" charset="0"/>
                <a:cs typeface="Times New Roman" pitchFamily="18" charset="0"/>
              </a:rPr>
              <a:t>indicators</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are supplied by the </a:t>
            </a:r>
            <a:r>
              <a:rPr lang="en-US" sz="2600" dirty="0" smtClean="0">
                <a:latin typeface="Times New Roman" pitchFamily="18" charset="0"/>
                <a:cs typeface="Times New Roman" pitchFamily="18" charset="0"/>
              </a:rPr>
              <a:t>international agencies </a:t>
            </a:r>
            <a:r>
              <a:rPr lang="en-US" sz="2600" dirty="0">
                <a:latin typeface="Times New Roman" pitchFamily="18" charset="0"/>
                <a:cs typeface="Times New Roman" pitchFamily="18" charset="0"/>
              </a:rPr>
              <a:t>appointed to </a:t>
            </a:r>
            <a:r>
              <a:rPr lang="en-US" sz="2600" dirty="0" smtClean="0">
                <a:latin typeface="Times New Roman" pitchFamily="18" charset="0"/>
                <a:cs typeface="Times New Roman" pitchFamily="18" charset="0"/>
              </a:rPr>
              <a:t>monitor specific  indicators</a:t>
            </a:r>
            <a:r>
              <a:rPr lang="en-US" sz="2600" dirty="0">
                <a:effectLst>
                  <a:outerShdw blurRad="38100" dist="38100" dir="2700000" algn="tl">
                    <a:srgbClr val="FFFFFF"/>
                  </a:outerShdw>
                </a:effectLst>
                <a:latin typeface="Times New Roman" pitchFamily="18" charset="0"/>
                <a:cs typeface="Times New Roman" pitchFamily="18" charset="0"/>
              </a:rPr>
              <a:t> </a:t>
            </a:r>
            <a:r>
              <a:rPr lang="en-US" sz="2600" dirty="0" smtClean="0">
                <a:effectLst>
                  <a:outerShdw blurRad="38100" dist="38100" dir="2700000" algn="tl">
                    <a:srgbClr val="FFFFFF"/>
                  </a:outerShdw>
                </a:effectLst>
                <a:latin typeface="Times New Roman" pitchFamily="18" charset="0"/>
                <a:cs typeface="Times New Roman" pitchFamily="18" charset="0"/>
              </a:rPr>
              <a:t>for regional </a:t>
            </a:r>
            <a:r>
              <a:rPr lang="en-US" sz="2600" dirty="0">
                <a:effectLst>
                  <a:outerShdw blurRad="38100" dist="38100" dir="2700000" algn="tl">
                    <a:srgbClr val="FFFFFF"/>
                  </a:outerShdw>
                </a:effectLst>
                <a:latin typeface="Times New Roman" pitchFamily="18" charset="0"/>
                <a:cs typeface="Times New Roman" pitchFamily="18" charset="0"/>
              </a:rPr>
              <a:t>and </a:t>
            </a:r>
            <a:r>
              <a:rPr lang="en-US" sz="2600" dirty="0" smtClean="0">
                <a:effectLst>
                  <a:outerShdw blurRad="38100" dist="38100" dir="2700000" algn="tl">
                    <a:srgbClr val="FFFFFF"/>
                  </a:outerShdw>
                </a:effectLst>
                <a:latin typeface="Times New Roman" pitchFamily="18" charset="0"/>
                <a:cs typeface="Times New Roman" pitchFamily="18" charset="0"/>
              </a:rPr>
              <a:t>international comparisons.</a:t>
            </a:r>
          </a:p>
          <a:p>
            <a:pPr marL="0" indent="0">
              <a:buNone/>
            </a:pPr>
            <a:endParaRPr lang="en-US" sz="2600" dirty="0" smtClean="0">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Most often,  there are  differences between these estimates.</a:t>
            </a:r>
          </a:p>
          <a:p>
            <a:pPr marL="0" indent="0">
              <a:buNone/>
            </a:pPr>
            <a:endParaRPr lang="en-US" dirty="0"/>
          </a:p>
        </p:txBody>
      </p:sp>
      <p:cxnSp>
        <p:nvCxnSpPr>
          <p:cNvPr id="4" name="Straight Arrow Connector 3"/>
          <p:cNvCxnSpPr/>
          <p:nvPr/>
        </p:nvCxnSpPr>
        <p:spPr bwMode="auto">
          <a:xfrm>
            <a:off x="76200" y="914400"/>
            <a:ext cx="9067800" cy="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2274028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en-ZA" sz="1200" dirty="0">
              <a:solidFill>
                <a:schemeClr val="tx1">
                  <a:tint val="75000"/>
                </a:schemeClr>
              </a:solidFill>
              <a:latin typeface="+mn-lt"/>
              <a:cs typeface="+mn-cs"/>
            </a:endParaRPr>
          </a:p>
        </p:txBody>
      </p:sp>
      <p:sp>
        <p:nvSpPr>
          <p:cNvPr id="5" name="Slide Number Placeholder 4"/>
          <p:cNvSpPr txBox="1">
            <a:spLocks noGrp="1"/>
          </p:cNvSpPr>
          <p:nvPr/>
        </p:nvSpPr>
        <p:spPr>
          <a:xfrm>
            <a:off x="6553200" y="6356350"/>
            <a:ext cx="2122488" cy="365125"/>
          </a:xfrm>
          <a:prstGeom prst="rect">
            <a:avLst/>
          </a:prstGeom>
          <a:noFill/>
        </p:spPr>
        <p:txBody>
          <a:bodyPr anchor="ctr"/>
          <a:lstStyle/>
          <a:p>
            <a:pPr algn="r" fontAlgn="auto">
              <a:spcBef>
                <a:spcPts val="0"/>
              </a:spcBef>
              <a:spcAft>
                <a:spcPts val="0"/>
              </a:spcAft>
              <a:defRPr/>
            </a:pPr>
            <a:fld id="{BBCD48AB-1B4F-4269-B8F2-A15AB5A2B473}" type="slidenum">
              <a:rPr lang="en-ZA" sz="1200">
                <a:solidFill>
                  <a:schemeClr val="tx1">
                    <a:tint val="75000"/>
                  </a:schemeClr>
                </a:solidFill>
                <a:latin typeface="+mn-lt"/>
                <a:cs typeface="+mn-cs"/>
              </a:rPr>
              <a:pPr algn="r" fontAlgn="auto">
                <a:spcBef>
                  <a:spcPts val="0"/>
                </a:spcBef>
                <a:spcAft>
                  <a:spcPts val="0"/>
                </a:spcAft>
                <a:defRPr/>
              </a:pPr>
              <a:t>4</a:t>
            </a:fld>
            <a:endParaRPr lang="en-ZA" sz="1200">
              <a:solidFill>
                <a:schemeClr val="tx1">
                  <a:tint val="75000"/>
                </a:schemeClr>
              </a:solidFill>
              <a:latin typeface="+mn-lt"/>
              <a:cs typeface="+mn-cs"/>
            </a:endParaRPr>
          </a:p>
        </p:txBody>
      </p:sp>
      <p:sp>
        <p:nvSpPr>
          <p:cNvPr id="13" name="Freeform 12"/>
          <p:cNvSpPr/>
          <p:nvPr/>
        </p:nvSpPr>
        <p:spPr>
          <a:xfrm>
            <a:off x="3657600" y="1600200"/>
            <a:ext cx="5334000" cy="990600"/>
          </a:xfrm>
          <a:custGeom>
            <a:avLst/>
            <a:gdLst>
              <a:gd name="connsiteX0" fmla="*/ 176367 w 1058180"/>
              <a:gd name="connsiteY0" fmla="*/ 0 h 5069363"/>
              <a:gd name="connsiteX1" fmla="*/ 881813 w 1058180"/>
              <a:gd name="connsiteY1" fmla="*/ 0 h 5069363"/>
              <a:gd name="connsiteX2" fmla="*/ 1058180 w 1058180"/>
              <a:gd name="connsiteY2" fmla="*/ 176367 h 5069363"/>
              <a:gd name="connsiteX3" fmla="*/ 1058180 w 1058180"/>
              <a:gd name="connsiteY3" fmla="*/ 5069363 h 5069363"/>
              <a:gd name="connsiteX4" fmla="*/ 1058180 w 1058180"/>
              <a:gd name="connsiteY4" fmla="*/ 5069363 h 5069363"/>
              <a:gd name="connsiteX5" fmla="*/ 0 w 1058180"/>
              <a:gd name="connsiteY5" fmla="*/ 5069363 h 5069363"/>
              <a:gd name="connsiteX6" fmla="*/ 0 w 1058180"/>
              <a:gd name="connsiteY6" fmla="*/ 5069363 h 5069363"/>
              <a:gd name="connsiteX7" fmla="*/ 0 w 1058180"/>
              <a:gd name="connsiteY7" fmla="*/ 176367 h 5069363"/>
              <a:gd name="connsiteX8" fmla="*/ 176367 w 1058180"/>
              <a:gd name="connsiteY8" fmla="*/ 0 h 506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8180" h="5069363">
                <a:moveTo>
                  <a:pt x="1058180" y="844913"/>
                </a:moveTo>
                <a:lnTo>
                  <a:pt x="1058180" y="4224450"/>
                </a:lnTo>
                <a:cubicBezTo>
                  <a:pt x="1058180" y="4691082"/>
                  <a:pt x="1041697" y="5069361"/>
                  <a:pt x="1021365" y="5069361"/>
                </a:cubicBezTo>
                <a:lnTo>
                  <a:pt x="0" y="5069361"/>
                </a:lnTo>
                <a:lnTo>
                  <a:pt x="0" y="5069361"/>
                </a:lnTo>
                <a:lnTo>
                  <a:pt x="0" y="2"/>
                </a:lnTo>
                <a:lnTo>
                  <a:pt x="0" y="2"/>
                </a:lnTo>
                <a:lnTo>
                  <a:pt x="1021365" y="2"/>
                </a:lnTo>
                <a:cubicBezTo>
                  <a:pt x="1041697" y="2"/>
                  <a:pt x="1058180" y="378281"/>
                  <a:pt x="1058180" y="844913"/>
                </a:cubicBezTo>
                <a:close/>
              </a:path>
            </a:pathLst>
          </a:custGeom>
          <a:solidFill>
            <a:schemeClr val="accent3">
              <a:lumMod val="40000"/>
              <a:lumOff val="60000"/>
              <a:alpha val="90000"/>
            </a:scheme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75481" rIns="299306" bIns="175482" anchor="ctr"/>
          <a:lstStyle/>
          <a:p>
            <a:pPr fontAlgn="ctr">
              <a:buFont typeface="Arial" pitchFamily="34" charset="0"/>
              <a:buChar char="•"/>
            </a:pPr>
            <a:r>
              <a:rPr lang="en-US" sz="1500" dirty="0" smtClean="0">
                <a:cs typeface="Angsana New" pitchFamily="18" charset="-34"/>
              </a:rPr>
              <a:t>  The percentage of population aged  who can both read    and write with understanding a short simple statement on their everyday life. Generally, ‘literacy’ also encompasses ‘numeracy’, the ability to make simple arithmetic calculations</a:t>
            </a:r>
            <a:endParaRPr lang="en-US" sz="1500" dirty="0">
              <a:solidFill>
                <a:srgbClr val="000000"/>
              </a:solidFill>
              <a:cs typeface="Angsana New" pitchFamily="18" charset="-34"/>
            </a:endParaRPr>
          </a:p>
        </p:txBody>
      </p:sp>
      <p:sp>
        <p:nvSpPr>
          <p:cNvPr id="14" name="Freeform 13"/>
          <p:cNvSpPr/>
          <p:nvPr/>
        </p:nvSpPr>
        <p:spPr>
          <a:xfrm>
            <a:off x="152400" y="1676400"/>
            <a:ext cx="3429000" cy="914401"/>
          </a:xfrm>
          <a:custGeom>
            <a:avLst/>
            <a:gdLst>
              <a:gd name="connsiteX0" fmla="*/ 0 w 2851516"/>
              <a:gd name="connsiteY0" fmla="*/ 220459 h 1322725"/>
              <a:gd name="connsiteX1" fmla="*/ 220459 w 2851516"/>
              <a:gd name="connsiteY1" fmla="*/ 0 h 1322725"/>
              <a:gd name="connsiteX2" fmla="*/ 2631057 w 2851516"/>
              <a:gd name="connsiteY2" fmla="*/ 0 h 1322725"/>
              <a:gd name="connsiteX3" fmla="*/ 2851516 w 2851516"/>
              <a:gd name="connsiteY3" fmla="*/ 220459 h 1322725"/>
              <a:gd name="connsiteX4" fmla="*/ 2851516 w 2851516"/>
              <a:gd name="connsiteY4" fmla="*/ 1102266 h 1322725"/>
              <a:gd name="connsiteX5" fmla="*/ 2631057 w 2851516"/>
              <a:gd name="connsiteY5" fmla="*/ 1322725 h 1322725"/>
              <a:gd name="connsiteX6" fmla="*/ 220459 w 2851516"/>
              <a:gd name="connsiteY6" fmla="*/ 1322725 h 1322725"/>
              <a:gd name="connsiteX7" fmla="*/ 0 w 2851516"/>
              <a:gd name="connsiteY7" fmla="*/ 1102266 h 1322725"/>
              <a:gd name="connsiteX8" fmla="*/ 0 w 2851516"/>
              <a:gd name="connsiteY8" fmla="*/ 220459 h 1322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1516" h="1322725">
                <a:moveTo>
                  <a:pt x="0" y="220459"/>
                </a:moveTo>
                <a:cubicBezTo>
                  <a:pt x="0" y="98703"/>
                  <a:pt x="98703" y="0"/>
                  <a:pt x="220459" y="0"/>
                </a:cubicBezTo>
                <a:lnTo>
                  <a:pt x="2631057" y="0"/>
                </a:lnTo>
                <a:cubicBezTo>
                  <a:pt x="2752813" y="0"/>
                  <a:pt x="2851516" y="98703"/>
                  <a:pt x="2851516" y="220459"/>
                </a:cubicBezTo>
                <a:lnTo>
                  <a:pt x="2851516" y="1102266"/>
                </a:lnTo>
                <a:cubicBezTo>
                  <a:pt x="2851516" y="1224022"/>
                  <a:pt x="2752813" y="1322725"/>
                  <a:pt x="2631057" y="1322725"/>
                </a:cubicBezTo>
                <a:lnTo>
                  <a:pt x="220459" y="1322725"/>
                </a:lnTo>
                <a:cubicBezTo>
                  <a:pt x="98703" y="1322725"/>
                  <a:pt x="0" y="1224022"/>
                  <a:pt x="0" y="1102266"/>
                </a:cubicBezTo>
                <a:lnTo>
                  <a:pt x="0" y="220459"/>
                </a:lnTo>
                <a:close/>
              </a:path>
            </a:pathLst>
          </a:custGeom>
          <a:solidFill>
            <a:schemeClr val="accent3">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56010" tIns="110290" rIns="156010" bIns="110290" anchor="ctr"/>
          <a:lstStyle/>
          <a:p>
            <a:pPr fontAlgn="ctr"/>
            <a:r>
              <a:rPr lang="en-US" sz="2000" b="1" dirty="0" smtClean="0">
                <a:cs typeface="Angsana New" pitchFamily="18" charset="-34"/>
              </a:rPr>
              <a:t>Literacy rate</a:t>
            </a:r>
            <a:endParaRPr lang="en-US" sz="2000" b="1" dirty="0">
              <a:solidFill>
                <a:srgbClr val="000000"/>
              </a:solidFill>
              <a:cs typeface="Angsana New" pitchFamily="18" charset="-34"/>
            </a:endParaRPr>
          </a:p>
        </p:txBody>
      </p:sp>
      <p:sp>
        <p:nvSpPr>
          <p:cNvPr id="15" name="Freeform 14"/>
          <p:cNvSpPr/>
          <p:nvPr/>
        </p:nvSpPr>
        <p:spPr>
          <a:xfrm>
            <a:off x="3657600" y="2743200"/>
            <a:ext cx="5257800" cy="990600"/>
          </a:xfrm>
          <a:custGeom>
            <a:avLst/>
            <a:gdLst>
              <a:gd name="connsiteX0" fmla="*/ 176367 w 1058180"/>
              <a:gd name="connsiteY0" fmla="*/ 0 h 5069363"/>
              <a:gd name="connsiteX1" fmla="*/ 881813 w 1058180"/>
              <a:gd name="connsiteY1" fmla="*/ 0 h 5069363"/>
              <a:gd name="connsiteX2" fmla="*/ 1058180 w 1058180"/>
              <a:gd name="connsiteY2" fmla="*/ 176367 h 5069363"/>
              <a:gd name="connsiteX3" fmla="*/ 1058180 w 1058180"/>
              <a:gd name="connsiteY3" fmla="*/ 5069363 h 5069363"/>
              <a:gd name="connsiteX4" fmla="*/ 1058180 w 1058180"/>
              <a:gd name="connsiteY4" fmla="*/ 5069363 h 5069363"/>
              <a:gd name="connsiteX5" fmla="*/ 0 w 1058180"/>
              <a:gd name="connsiteY5" fmla="*/ 5069363 h 5069363"/>
              <a:gd name="connsiteX6" fmla="*/ 0 w 1058180"/>
              <a:gd name="connsiteY6" fmla="*/ 5069363 h 5069363"/>
              <a:gd name="connsiteX7" fmla="*/ 0 w 1058180"/>
              <a:gd name="connsiteY7" fmla="*/ 176367 h 5069363"/>
              <a:gd name="connsiteX8" fmla="*/ 176367 w 1058180"/>
              <a:gd name="connsiteY8" fmla="*/ 0 h 506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8180" h="5069363">
                <a:moveTo>
                  <a:pt x="1058180" y="844913"/>
                </a:moveTo>
                <a:lnTo>
                  <a:pt x="1058180" y="4224450"/>
                </a:lnTo>
                <a:cubicBezTo>
                  <a:pt x="1058180" y="4691082"/>
                  <a:pt x="1041697" y="5069361"/>
                  <a:pt x="1021365" y="5069361"/>
                </a:cubicBezTo>
                <a:lnTo>
                  <a:pt x="0" y="5069361"/>
                </a:lnTo>
                <a:lnTo>
                  <a:pt x="0" y="5069361"/>
                </a:lnTo>
                <a:lnTo>
                  <a:pt x="0" y="2"/>
                </a:lnTo>
                <a:lnTo>
                  <a:pt x="0" y="2"/>
                </a:lnTo>
                <a:lnTo>
                  <a:pt x="1021365" y="2"/>
                </a:lnTo>
                <a:cubicBezTo>
                  <a:pt x="1041697" y="2"/>
                  <a:pt x="1058180" y="378281"/>
                  <a:pt x="1058180" y="844913"/>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75481" rIns="299306" bIns="175482" anchor="ctr"/>
          <a:lstStyle/>
          <a:p>
            <a:pPr marL="0" lvl="1" fontAlgn="ctr">
              <a:buFont typeface="Arial" pitchFamily="34" charset="0"/>
              <a:buChar char="•"/>
            </a:pPr>
            <a:endParaRPr lang="en-ZA" sz="1600" dirty="0" smtClean="0">
              <a:solidFill>
                <a:srgbClr val="000000"/>
              </a:solidFill>
              <a:cs typeface="Arial" charset="0"/>
            </a:endParaRPr>
          </a:p>
          <a:p>
            <a:pPr marL="0" lvl="1" fontAlgn="ctr">
              <a:buFont typeface="Arial" pitchFamily="34" charset="0"/>
              <a:buChar char="•"/>
            </a:pPr>
            <a:endParaRPr lang="en-ZA" sz="1600" dirty="0">
              <a:solidFill>
                <a:srgbClr val="000000"/>
              </a:solidFill>
              <a:cs typeface="Arial" charset="0"/>
            </a:endParaRPr>
          </a:p>
          <a:p>
            <a:pPr marL="0" lvl="1" fontAlgn="ctr">
              <a:buFont typeface="Arial" pitchFamily="34" charset="0"/>
              <a:buChar char="•"/>
            </a:pPr>
            <a:r>
              <a:rPr lang="en-ZA" sz="1600" dirty="0" smtClean="0">
                <a:solidFill>
                  <a:srgbClr val="000000"/>
                </a:solidFill>
                <a:cs typeface="Arial" charset="0"/>
              </a:rPr>
              <a:t>Number of children who reach the final year of primary school as a percentage of the corresponding population age cohort. </a:t>
            </a:r>
          </a:p>
          <a:p>
            <a:pPr fontAlgn="ctr"/>
            <a:endParaRPr lang="en-US" sz="1600" b="1" dirty="0">
              <a:solidFill>
                <a:srgbClr val="000000"/>
              </a:solidFill>
              <a:cs typeface="Angsana New" pitchFamily="18" charset="-34"/>
            </a:endParaRPr>
          </a:p>
        </p:txBody>
      </p:sp>
      <p:sp>
        <p:nvSpPr>
          <p:cNvPr id="16" name="Freeform 15"/>
          <p:cNvSpPr/>
          <p:nvPr/>
        </p:nvSpPr>
        <p:spPr>
          <a:xfrm>
            <a:off x="152401" y="2895599"/>
            <a:ext cx="3505199" cy="914401"/>
          </a:xfrm>
          <a:custGeom>
            <a:avLst/>
            <a:gdLst>
              <a:gd name="connsiteX0" fmla="*/ 0 w 2851516"/>
              <a:gd name="connsiteY0" fmla="*/ 220459 h 1322725"/>
              <a:gd name="connsiteX1" fmla="*/ 220459 w 2851516"/>
              <a:gd name="connsiteY1" fmla="*/ 0 h 1322725"/>
              <a:gd name="connsiteX2" fmla="*/ 2631057 w 2851516"/>
              <a:gd name="connsiteY2" fmla="*/ 0 h 1322725"/>
              <a:gd name="connsiteX3" fmla="*/ 2851516 w 2851516"/>
              <a:gd name="connsiteY3" fmla="*/ 220459 h 1322725"/>
              <a:gd name="connsiteX4" fmla="*/ 2851516 w 2851516"/>
              <a:gd name="connsiteY4" fmla="*/ 1102266 h 1322725"/>
              <a:gd name="connsiteX5" fmla="*/ 2631057 w 2851516"/>
              <a:gd name="connsiteY5" fmla="*/ 1322725 h 1322725"/>
              <a:gd name="connsiteX6" fmla="*/ 220459 w 2851516"/>
              <a:gd name="connsiteY6" fmla="*/ 1322725 h 1322725"/>
              <a:gd name="connsiteX7" fmla="*/ 0 w 2851516"/>
              <a:gd name="connsiteY7" fmla="*/ 1102266 h 1322725"/>
              <a:gd name="connsiteX8" fmla="*/ 0 w 2851516"/>
              <a:gd name="connsiteY8" fmla="*/ 220459 h 1322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1516" h="1322725">
                <a:moveTo>
                  <a:pt x="0" y="220459"/>
                </a:moveTo>
                <a:cubicBezTo>
                  <a:pt x="0" y="98703"/>
                  <a:pt x="98703" y="0"/>
                  <a:pt x="220459" y="0"/>
                </a:cubicBezTo>
                <a:lnTo>
                  <a:pt x="2631057" y="0"/>
                </a:lnTo>
                <a:cubicBezTo>
                  <a:pt x="2752813" y="0"/>
                  <a:pt x="2851516" y="98703"/>
                  <a:pt x="2851516" y="220459"/>
                </a:cubicBezTo>
                <a:lnTo>
                  <a:pt x="2851516" y="1102266"/>
                </a:lnTo>
                <a:cubicBezTo>
                  <a:pt x="2851516" y="1224022"/>
                  <a:pt x="2752813" y="1322725"/>
                  <a:pt x="2631057" y="1322725"/>
                </a:cubicBezTo>
                <a:lnTo>
                  <a:pt x="220459" y="1322725"/>
                </a:lnTo>
                <a:cubicBezTo>
                  <a:pt x="98703" y="1322725"/>
                  <a:pt x="0" y="1224022"/>
                  <a:pt x="0" y="1102266"/>
                </a:cubicBezTo>
                <a:lnTo>
                  <a:pt x="0" y="22045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56010" tIns="110290" rIns="156010" bIns="110290" anchor="ctr"/>
          <a:lstStyle/>
          <a:p>
            <a:pPr fontAlgn="ctr"/>
            <a:r>
              <a:rPr lang="en-US" sz="1400" b="1" dirty="0" smtClean="0">
                <a:cs typeface="Angsana New" pitchFamily="18" charset="-34"/>
              </a:rPr>
              <a:t>Primary completion rate</a:t>
            </a:r>
            <a:endParaRPr lang="en-US" sz="1400" b="1" dirty="0">
              <a:solidFill>
                <a:srgbClr val="000000"/>
              </a:solidFill>
              <a:cs typeface="Angsana New" pitchFamily="18" charset="-34"/>
            </a:endParaRPr>
          </a:p>
        </p:txBody>
      </p:sp>
      <p:sp>
        <p:nvSpPr>
          <p:cNvPr id="17" name="Freeform 16"/>
          <p:cNvSpPr/>
          <p:nvPr/>
        </p:nvSpPr>
        <p:spPr>
          <a:xfrm>
            <a:off x="3657600" y="3886200"/>
            <a:ext cx="5257800" cy="1066800"/>
          </a:xfrm>
          <a:custGeom>
            <a:avLst/>
            <a:gdLst>
              <a:gd name="connsiteX0" fmla="*/ 176367 w 1058180"/>
              <a:gd name="connsiteY0" fmla="*/ 0 h 5069363"/>
              <a:gd name="connsiteX1" fmla="*/ 881813 w 1058180"/>
              <a:gd name="connsiteY1" fmla="*/ 0 h 5069363"/>
              <a:gd name="connsiteX2" fmla="*/ 1058180 w 1058180"/>
              <a:gd name="connsiteY2" fmla="*/ 176367 h 5069363"/>
              <a:gd name="connsiteX3" fmla="*/ 1058180 w 1058180"/>
              <a:gd name="connsiteY3" fmla="*/ 5069363 h 5069363"/>
              <a:gd name="connsiteX4" fmla="*/ 1058180 w 1058180"/>
              <a:gd name="connsiteY4" fmla="*/ 5069363 h 5069363"/>
              <a:gd name="connsiteX5" fmla="*/ 0 w 1058180"/>
              <a:gd name="connsiteY5" fmla="*/ 5069363 h 5069363"/>
              <a:gd name="connsiteX6" fmla="*/ 0 w 1058180"/>
              <a:gd name="connsiteY6" fmla="*/ 5069363 h 5069363"/>
              <a:gd name="connsiteX7" fmla="*/ 0 w 1058180"/>
              <a:gd name="connsiteY7" fmla="*/ 176367 h 5069363"/>
              <a:gd name="connsiteX8" fmla="*/ 176367 w 1058180"/>
              <a:gd name="connsiteY8" fmla="*/ 0 h 506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8180" h="5069363">
                <a:moveTo>
                  <a:pt x="1058180" y="844913"/>
                </a:moveTo>
                <a:lnTo>
                  <a:pt x="1058180" y="4224450"/>
                </a:lnTo>
                <a:cubicBezTo>
                  <a:pt x="1058180" y="4691082"/>
                  <a:pt x="1041697" y="5069361"/>
                  <a:pt x="1021365" y="5069361"/>
                </a:cubicBezTo>
                <a:lnTo>
                  <a:pt x="0" y="5069361"/>
                </a:lnTo>
                <a:lnTo>
                  <a:pt x="0" y="5069361"/>
                </a:lnTo>
                <a:lnTo>
                  <a:pt x="0" y="2"/>
                </a:lnTo>
                <a:lnTo>
                  <a:pt x="0" y="2"/>
                </a:lnTo>
                <a:lnTo>
                  <a:pt x="1021365" y="2"/>
                </a:lnTo>
                <a:cubicBezTo>
                  <a:pt x="1041697" y="2"/>
                  <a:pt x="1058180" y="378281"/>
                  <a:pt x="1058180" y="844913"/>
                </a:cubicBezTo>
                <a:close/>
              </a:path>
            </a:pathLst>
          </a:custGeom>
          <a:solidFill>
            <a:schemeClr val="accent3">
              <a:lumMod val="40000"/>
              <a:lumOff val="60000"/>
              <a:alpha val="90000"/>
            </a:scheme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75481" rIns="299306" bIns="175482" anchor="ctr"/>
          <a:lstStyle/>
          <a:p>
            <a:pPr marL="177800" lvl="1" indent="-177800" defTabSz="622300">
              <a:lnSpc>
                <a:spcPct val="90000"/>
              </a:lnSpc>
              <a:spcAft>
                <a:spcPct val="15000"/>
              </a:spcAft>
              <a:buFont typeface="Arial" pitchFamily="34" charset="0"/>
              <a:buChar char="•"/>
              <a:defRPr/>
            </a:pPr>
            <a:endParaRPr lang="en-US" sz="1600" dirty="0" smtClean="0">
              <a:cs typeface="Angsana New" pitchFamily="18" charset="-34"/>
            </a:endParaRPr>
          </a:p>
          <a:p>
            <a:pPr marL="177800" lvl="1" indent="-177800" defTabSz="622300">
              <a:lnSpc>
                <a:spcPct val="90000"/>
              </a:lnSpc>
              <a:spcAft>
                <a:spcPct val="15000"/>
              </a:spcAft>
              <a:buFont typeface="Arial" pitchFamily="34" charset="0"/>
              <a:buChar char="•"/>
              <a:defRPr/>
            </a:pPr>
            <a:r>
              <a:rPr lang="en-US" sz="1600" dirty="0" smtClean="0">
                <a:cs typeface="Angsana New" pitchFamily="18" charset="-34"/>
              </a:rPr>
              <a:t> The share of female workers in wage employment in the non-agricultural sector, expressed as a percentage of total wage employment in that same sector</a:t>
            </a:r>
            <a:endParaRPr lang="en-US" sz="1600" dirty="0" smtClean="0">
              <a:solidFill>
                <a:srgbClr val="000000"/>
              </a:solidFill>
              <a:cs typeface="Angsana New" pitchFamily="18" charset="-34"/>
            </a:endParaRPr>
          </a:p>
          <a:p>
            <a:pPr marL="177800" lvl="1" indent="-177800" defTabSz="622300">
              <a:lnSpc>
                <a:spcPct val="90000"/>
              </a:lnSpc>
              <a:spcAft>
                <a:spcPct val="15000"/>
              </a:spcAft>
              <a:defRPr/>
            </a:pPr>
            <a:r>
              <a:rPr lang="en-ZA" sz="1600" dirty="0" smtClean="0">
                <a:solidFill>
                  <a:srgbClr val="000000"/>
                </a:solidFill>
                <a:cs typeface="Arial" charset="0"/>
              </a:rPr>
              <a:t> </a:t>
            </a:r>
            <a:endParaRPr lang="en-ZA" sz="1600" dirty="0">
              <a:solidFill>
                <a:srgbClr val="000000"/>
              </a:solidFill>
              <a:cs typeface="Arial" charset="0"/>
            </a:endParaRPr>
          </a:p>
        </p:txBody>
      </p:sp>
      <p:sp>
        <p:nvSpPr>
          <p:cNvPr id="18" name="Freeform 17"/>
          <p:cNvSpPr/>
          <p:nvPr/>
        </p:nvSpPr>
        <p:spPr>
          <a:xfrm>
            <a:off x="152400" y="4038600"/>
            <a:ext cx="3505200" cy="914400"/>
          </a:xfrm>
          <a:custGeom>
            <a:avLst/>
            <a:gdLst>
              <a:gd name="connsiteX0" fmla="*/ 0 w 2851516"/>
              <a:gd name="connsiteY0" fmla="*/ 220459 h 1322725"/>
              <a:gd name="connsiteX1" fmla="*/ 220459 w 2851516"/>
              <a:gd name="connsiteY1" fmla="*/ 0 h 1322725"/>
              <a:gd name="connsiteX2" fmla="*/ 2631057 w 2851516"/>
              <a:gd name="connsiteY2" fmla="*/ 0 h 1322725"/>
              <a:gd name="connsiteX3" fmla="*/ 2851516 w 2851516"/>
              <a:gd name="connsiteY3" fmla="*/ 220459 h 1322725"/>
              <a:gd name="connsiteX4" fmla="*/ 2851516 w 2851516"/>
              <a:gd name="connsiteY4" fmla="*/ 1102266 h 1322725"/>
              <a:gd name="connsiteX5" fmla="*/ 2631057 w 2851516"/>
              <a:gd name="connsiteY5" fmla="*/ 1322725 h 1322725"/>
              <a:gd name="connsiteX6" fmla="*/ 220459 w 2851516"/>
              <a:gd name="connsiteY6" fmla="*/ 1322725 h 1322725"/>
              <a:gd name="connsiteX7" fmla="*/ 0 w 2851516"/>
              <a:gd name="connsiteY7" fmla="*/ 1102266 h 1322725"/>
              <a:gd name="connsiteX8" fmla="*/ 0 w 2851516"/>
              <a:gd name="connsiteY8" fmla="*/ 220459 h 1322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1516" h="1322725">
                <a:moveTo>
                  <a:pt x="0" y="220459"/>
                </a:moveTo>
                <a:cubicBezTo>
                  <a:pt x="0" y="98703"/>
                  <a:pt x="98703" y="0"/>
                  <a:pt x="220459" y="0"/>
                </a:cubicBezTo>
                <a:lnTo>
                  <a:pt x="2631057" y="0"/>
                </a:lnTo>
                <a:cubicBezTo>
                  <a:pt x="2752813" y="0"/>
                  <a:pt x="2851516" y="98703"/>
                  <a:pt x="2851516" y="220459"/>
                </a:cubicBezTo>
                <a:lnTo>
                  <a:pt x="2851516" y="1102266"/>
                </a:lnTo>
                <a:cubicBezTo>
                  <a:pt x="2851516" y="1224022"/>
                  <a:pt x="2752813" y="1322725"/>
                  <a:pt x="2631057" y="1322725"/>
                </a:cubicBezTo>
                <a:lnTo>
                  <a:pt x="220459" y="1322725"/>
                </a:lnTo>
                <a:cubicBezTo>
                  <a:pt x="98703" y="1322725"/>
                  <a:pt x="0" y="1224022"/>
                  <a:pt x="0" y="1102266"/>
                </a:cubicBezTo>
                <a:lnTo>
                  <a:pt x="0" y="220459"/>
                </a:lnTo>
                <a:close/>
              </a:path>
            </a:pathLst>
          </a:custGeom>
          <a:solidFill>
            <a:schemeClr val="accent3">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56010" tIns="110290" rIns="156010" bIns="110290" anchor="ctr"/>
          <a:lstStyle/>
          <a:p>
            <a:pPr fontAlgn="ctr"/>
            <a:r>
              <a:rPr lang="en-US" sz="1600" b="1" dirty="0" smtClean="0">
                <a:cs typeface="Angsana New" pitchFamily="18" charset="-34"/>
              </a:rPr>
              <a:t>Share of women in wage employment in the non-agricultural sector</a:t>
            </a:r>
            <a:endParaRPr lang="en-US" sz="1600" b="1" dirty="0">
              <a:solidFill>
                <a:srgbClr val="000000"/>
              </a:solidFill>
              <a:cs typeface="Angsana New" pitchFamily="18" charset="-34"/>
            </a:endParaRPr>
          </a:p>
        </p:txBody>
      </p:sp>
      <p:sp>
        <p:nvSpPr>
          <p:cNvPr id="21" name="Freeform 20"/>
          <p:cNvSpPr/>
          <p:nvPr/>
        </p:nvSpPr>
        <p:spPr>
          <a:xfrm>
            <a:off x="3581400" y="838200"/>
            <a:ext cx="5410200" cy="685800"/>
          </a:xfrm>
          <a:custGeom>
            <a:avLst/>
            <a:gdLst>
              <a:gd name="connsiteX0" fmla="*/ 176367 w 1058180"/>
              <a:gd name="connsiteY0" fmla="*/ 0 h 5069363"/>
              <a:gd name="connsiteX1" fmla="*/ 881813 w 1058180"/>
              <a:gd name="connsiteY1" fmla="*/ 0 h 5069363"/>
              <a:gd name="connsiteX2" fmla="*/ 1058180 w 1058180"/>
              <a:gd name="connsiteY2" fmla="*/ 176367 h 5069363"/>
              <a:gd name="connsiteX3" fmla="*/ 1058180 w 1058180"/>
              <a:gd name="connsiteY3" fmla="*/ 5069363 h 5069363"/>
              <a:gd name="connsiteX4" fmla="*/ 1058180 w 1058180"/>
              <a:gd name="connsiteY4" fmla="*/ 5069363 h 5069363"/>
              <a:gd name="connsiteX5" fmla="*/ 0 w 1058180"/>
              <a:gd name="connsiteY5" fmla="*/ 5069363 h 5069363"/>
              <a:gd name="connsiteX6" fmla="*/ 0 w 1058180"/>
              <a:gd name="connsiteY6" fmla="*/ 5069363 h 5069363"/>
              <a:gd name="connsiteX7" fmla="*/ 0 w 1058180"/>
              <a:gd name="connsiteY7" fmla="*/ 176367 h 5069363"/>
              <a:gd name="connsiteX8" fmla="*/ 176367 w 1058180"/>
              <a:gd name="connsiteY8" fmla="*/ 0 h 506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8180" h="5069363">
                <a:moveTo>
                  <a:pt x="1058180" y="844913"/>
                </a:moveTo>
                <a:lnTo>
                  <a:pt x="1058180" y="4224450"/>
                </a:lnTo>
                <a:cubicBezTo>
                  <a:pt x="1058180" y="4691082"/>
                  <a:pt x="1041697" y="5069361"/>
                  <a:pt x="1021365" y="5069361"/>
                </a:cubicBezTo>
                <a:lnTo>
                  <a:pt x="0" y="5069361"/>
                </a:lnTo>
                <a:lnTo>
                  <a:pt x="0" y="5069361"/>
                </a:lnTo>
                <a:lnTo>
                  <a:pt x="0" y="2"/>
                </a:lnTo>
                <a:lnTo>
                  <a:pt x="0" y="2"/>
                </a:lnTo>
                <a:lnTo>
                  <a:pt x="1021365" y="2"/>
                </a:lnTo>
                <a:cubicBezTo>
                  <a:pt x="1041697" y="2"/>
                  <a:pt x="1058180" y="378281"/>
                  <a:pt x="1058180" y="844913"/>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75481" rIns="299306" bIns="175482" anchor="ctr"/>
          <a:lstStyle/>
          <a:p>
            <a:pPr fontAlgn="ctr">
              <a:buFont typeface="Arial" pitchFamily="34" charset="0"/>
              <a:buChar char="•"/>
            </a:pPr>
            <a:r>
              <a:rPr lang="en-US" sz="1400" dirty="0"/>
              <a:t>P</a:t>
            </a:r>
            <a:r>
              <a:rPr lang="en-US" sz="1400" dirty="0" smtClean="0"/>
              <a:t>roportion of forest area to total land area and expressed as a percentage.</a:t>
            </a:r>
            <a:endParaRPr lang="en-US" sz="1400" dirty="0">
              <a:solidFill>
                <a:srgbClr val="000000"/>
              </a:solidFill>
              <a:cs typeface="Angsana New" pitchFamily="18" charset="-34"/>
            </a:endParaRPr>
          </a:p>
        </p:txBody>
      </p:sp>
      <p:sp>
        <p:nvSpPr>
          <p:cNvPr id="22" name="Freeform 21"/>
          <p:cNvSpPr/>
          <p:nvPr/>
        </p:nvSpPr>
        <p:spPr>
          <a:xfrm>
            <a:off x="152400" y="762000"/>
            <a:ext cx="3429000" cy="838200"/>
          </a:xfrm>
          <a:custGeom>
            <a:avLst/>
            <a:gdLst>
              <a:gd name="connsiteX0" fmla="*/ 0 w 2851516"/>
              <a:gd name="connsiteY0" fmla="*/ 220459 h 1322725"/>
              <a:gd name="connsiteX1" fmla="*/ 220459 w 2851516"/>
              <a:gd name="connsiteY1" fmla="*/ 0 h 1322725"/>
              <a:gd name="connsiteX2" fmla="*/ 2631057 w 2851516"/>
              <a:gd name="connsiteY2" fmla="*/ 0 h 1322725"/>
              <a:gd name="connsiteX3" fmla="*/ 2851516 w 2851516"/>
              <a:gd name="connsiteY3" fmla="*/ 220459 h 1322725"/>
              <a:gd name="connsiteX4" fmla="*/ 2851516 w 2851516"/>
              <a:gd name="connsiteY4" fmla="*/ 1102266 h 1322725"/>
              <a:gd name="connsiteX5" fmla="*/ 2631057 w 2851516"/>
              <a:gd name="connsiteY5" fmla="*/ 1322725 h 1322725"/>
              <a:gd name="connsiteX6" fmla="*/ 220459 w 2851516"/>
              <a:gd name="connsiteY6" fmla="*/ 1322725 h 1322725"/>
              <a:gd name="connsiteX7" fmla="*/ 0 w 2851516"/>
              <a:gd name="connsiteY7" fmla="*/ 1102266 h 1322725"/>
              <a:gd name="connsiteX8" fmla="*/ 0 w 2851516"/>
              <a:gd name="connsiteY8" fmla="*/ 220459 h 1322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1516" h="1322725">
                <a:moveTo>
                  <a:pt x="0" y="220459"/>
                </a:moveTo>
                <a:cubicBezTo>
                  <a:pt x="0" y="98703"/>
                  <a:pt x="98703" y="0"/>
                  <a:pt x="220459" y="0"/>
                </a:cubicBezTo>
                <a:lnTo>
                  <a:pt x="2631057" y="0"/>
                </a:lnTo>
                <a:cubicBezTo>
                  <a:pt x="2752813" y="0"/>
                  <a:pt x="2851516" y="98703"/>
                  <a:pt x="2851516" y="220459"/>
                </a:cubicBezTo>
                <a:lnTo>
                  <a:pt x="2851516" y="1102266"/>
                </a:lnTo>
                <a:cubicBezTo>
                  <a:pt x="2851516" y="1224022"/>
                  <a:pt x="2752813" y="1322725"/>
                  <a:pt x="2631057" y="1322725"/>
                </a:cubicBezTo>
                <a:lnTo>
                  <a:pt x="220459" y="1322725"/>
                </a:lnTo>
                <a:cubicBezTo>
                  <a:pt x="98703" y="1322725"/>
                  <a:pt x="0" y="1224022"/>
                  <a:pt x="0" y="1102266"/>
                </a:cubicBezTo>
                <a:lnTo>
                  <a:pt x="0" y="22045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56010" tIns="110290" rIns="156010" bIns="110290" anchor="ctr"/>
          <a:lstStyle/>
          <a:p>
            <a:pPr fontAlgn="ctr"/>
            <a:r>
              <a:rPr lang="en-US" sz="1600" b="1" dirty="0" smtClean="0">
                <a:cs typeface="Angsana New" pitchFamily="18" charset="-34"/>
              </a:rPr>
              <a:t>Land area covered by forest</a:t>
            </a:r>
            <a:endParaRPr lang="en-US" sz="1600" b="1" dirty="0">
              <a:solidFill>
                <a:srgbClr val="000000"/>
              </a:solidFill>
              <a:cs typeface="Angsana New" pitchFamily="18" charset="-34"/>
            </a:endParaRPr>
          </a:p>
        </p:txBody>
      </p:sp>
      <p:sp>
        <p:nvSpPr>
          <p:cNvPr id="20" name="Freeform 19"/>
          <p:cNvSpPr/>
          <p:nvPr/>
        </p:nvSpPr>
        <p:spPr>
          <a:xfrm>
            <a:off x="3733800" y="5257800"/>
            <a:ext cx="5181600" cy="838200"/>
          </a:xfrm>
          <a:custGeom>
            <a:avLst/>
            <a:gdLst>
              <a:gd name="connsiteX0" fmla="*/ 176367 w 1058180"/>
              <a:gd name="connsiteY0" fmla="*/ 0 h 5069363"/>
              <a:gd name="connsiteX1" fmla="*/ 881813 w 1058180"/>
              <a:gd name="connsiteY1" fmla="*/ 0 h 5069363"/>
              <a:gd name="connsiteX2" fmla="*/ 1058180 w 1058180"/>
              <a:gd name="connsiteY2" fmla="*/ 176367 h 5069363"/>
              <a:gd name="connsiteX3" fmla="*/ 1058180 w 1058180"/>
              <a:gd name="connsiteY3" fmla="*/ 5069363 h 5069363"/>
              <a:gd name="connsiteX4" fmla="*/ 1058180 w 1058180"/>
              <a:gd name="connsiteY4" fmla="*/ 5069363 h 5069363"/>
              <a:gd name="connsiteX5" fmla="*/ 0 w 1058180"/>
              <a:gd name="connsiteY5" fmla="*/ 5069363 h 5069363"/>
              <a:gd name="connsiteX6" fmla="*/ 0 w 1058180"/>
              <a:gd name="connsiteY6" fmla="*/ 5069363 h 5069363"/>
              <a:gd name="connsiteX7" fmla="*/ 0 w 1058180"/>
              <a:gd name="connsiteY7" fmla="*/ 176367 h 5069363"/>
              <a:gd name="connsiteX8" fmla="*/ 176367 w 1058180"/>
              <a:gd name="connsiteY8" fmla="*/ 0 h 506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8180" h="5069363">
                <a:moveTo>
                  <a:pt x="1058180" y="844913"/>
                </a:moveTo>
                <a:lnTo>
                  <a:pt x="1058180" y="4224450"/>
                </a:lnTo>
                <a:cubicBezTo>
                  <a:pt x="1058180" y="4691082"/>
                  <a:pt x="1041697" y="5069361"/>
                  <a:pt x="1021365" y="5069361"/>
                </a:cubicBezTo>
                <a:lnTo>
                  <a:pt x="0" y="5069361"/>
                </a:lnTo>
                <a:lnTo>
                  <a:pt x="0" y="5069361"/>
                </a:lnTo>
                <a:lnTo>
                  <a:pt x="0" y="2"/>
                </a:lnTo>
                <a:lnTo>
                  <a:pt x="0" y="2"/>
                </a:lnTo>
                <a:lnTo>
                  <a:pt x="1021365" y="2"/>
                </a:lnTo>
                <a:cubicBezTo>
                  <a:pt x="1041697" y="2"/>
                  <a:pt x="1058180" y="378281"/>
                  <a:pt x="1058180" y="844913"/>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75481" rIns="299306" bIns="175482" anchor="ctr"/>
          <a:lstStyle/>
          <a:p>
            <a:pPr fontAlgn="ctr">
              <a:buFont typeface="Arial" pitchFamily="34" charset="0"/>
              <a:buChar char="•"/>
            </a:pPr>
            <a:endParaRPr lang="en-US" sz="1400" dirty="0" smtClean="0">
              <a:cs typeface="Angsana New" pitchFamily="18" charset="-34"/>
            </a:endParaRPr>
          </a:p>
          <a:p>
            <a:pPr fontAlgn="ctr">
              <a:buFont typeface="Arial" pitchFamily="34" charset="0"/>
              <a:buChar char="•"/>
            </a:pPr>
            <a:endParaRPr lang="en-US" sz="1400" dirty="0" smtClean="0">
              <a:cs typeface="Angsana New" pitchFamily="18" charset="-34"/>
            </a:endParaRPr>
          </a:p>
          <a:p>
            <a:pPr fontAlgn="ctr">
              <a:buFont typeface="Arial" pitchFamily="34" charset="0"/>
              <a:buChar char="•"/>
            </a:pPr>
            <a:endParaRPr lang="en-US" sz="1400" dirty="0">
              <a:cs typeface="Angsana New" pitchFamily="18" charset="-34"/>
            </a:endParaRPr>
          </a:p>
          <a:p>
            <a:pPr fontAlgn="ctr">
              <a:buFont typeface="Arial" pitchFamily="34" charset="0"/>
              <a:buChar char="•"/>
            </a:pPr>
            <a:r>
              <a:rPr lang="en-US" sz="1400" dirty="0" smtClean="0">
                <a:cs typeface="Angsana New" pitchFamily="18" charset="-34"/>
              </a:rPr>
              <a:t>The under-five mortality rate (U5MR) is the probability (expressed as a rate per 1,000 live births) of a child born in a specified year dying before reaching the age of five if subject to current age-specific mortality rates. </a:t>
            </a:r>
            <a:endParaRPr lang="en-US" sz="1400" dirty="0" smtClean="0">
              <a:solidFill>
                <a:srgbClr val="000000"/>
              </a:solidFill>
              <a:cs typeface="Angsana New" pitchFamily="18" charset="-34"/>
            </a:endParaRPr>
          </a:p>
          <a:p>
            <a:pPr fontAlgn="ctr"/>
            <a:endParaRPr lang="en-US" sz="1400" dirty="0">
              <a:solidFill>
                <a:srgbClr val="000000"/>
              </a:solidFill>
              <a:cs typeface="Angsana New" pitchFamily="18" charset="-34"/>
            </a:endParaRPr>
          </a:p>
        </p:txBody>
      </p:sp>
      <p:sp>
        <p:nvSpPr>
          <p:cNvPr id="23" name="Freeform 22"/>
          <p:cNvSpPr/>
          <p:nvPr/>
        </p:nvSpPr>
        <p:spPr>
          <a:xfrm>
            <a:off x="152400" y="5334000"/>
            <a:ext cx="3581401" cy="914400"/>
          </a:xfrm>
          <a:custGeom>
            <a:avLst/>
            <a:gdLst>
              <a:gd name="connsiteX0" fmla="*/ 0 w 2851516"/>
              <a:gd name="connsiteY0" fmla="*/ 220459 h 1322725"/>
              <a:gd name="connsiteX1" fmla="*/ 220459 w 2851516"/>
              <a:gd name="connsiteY1" fmla="*/ 0 h 1322725"/>
              <a:gd name="connsiteX2" fmla="*/ 2631057 w 2851516"/>
              <a:gd name="connsiteY2" fmla="*/ 0 h 1322725"/>
              <a:gd name="connsiteX3" fmla="*/ 2851516 w 2851516"/>
              <a:gd name="connsiteY3" fmla="*/ 220459 h 1322725"/>
              <a:gd name="connsiteX4" fmla="*/ 2851516 w 2851516"/>
              <a:gd name="connsiteY4" fmla="*/ 1102266 h 1322725"/>
              <a:gd name="connsiteX5" fmla="*/ 2631057 w 2851516"/>
              <a:gd name="connsiteY5" fmla="*/ 1322725 h 1322725"/>
              <a:gd name="connsiteX6" fmla="*/ 220459 w 2851516"/>
              <a:gd name="connsiteY6" fmla="*/ 1322725 h 1322725"/>
              <a:gd name="connsiteX7" fmla="*/ 0 w 2851516"/>
              <a:gd name="connsiteY7" fmla="*/ 1102266 h 1322725"/>
              <a:gd name="connsiteX8" fmla="*/ 0 w 2851516"/>
              <a:gd name="connsiteY8" fmla="*/ 220459 h 1322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1516" h="1322725">
                <a:moveTo>
                  <a:pt x="0" y="220459"/>
                </a:moveTo>
                <a:cubicBezTo>
                  <a:pt x="0" y="98703"/>
                  <a:pt x="98703" y="0"/>
                  <a:pt x="220459" y="0"/>
                </a:cubicBezTo>
                <a:lnTo>
                  <a:pt x="2631057" y="0"/>
                </a:lnTo>
                <a:cubicBezTo>
                  <a:pt x="2752813" y="0"/>
                  <a:pt x="2851516" y="98703"/>
                  <a:pt x="2851516" y="220459"/>
                </a:cubicBezTo>
                <a:lnTo>
                  <a:pt x="2851516" y="1102266"/>
                </a:lnTo>
                <a:cubicBezTo>
                  <a:pt x="2851516" y="1224022"/>
                  <a:pt x="2752813" y="1322725"/>
                  <a:pt x="2631057" y="1322725"/>
                </a:cubicBezTo>
                <a:lnTo>
                  <a:pt x="220459" y="1322725"/>
                </a:lnTo>
                <a:cubicBezTo>
                  <a:pt x="98703" y="1322725"/>
                  <a:pt x="0" y="1224022"/>
                  <a:pt x="0" y="1102266"/>
                </a:cubicBezTo>
                <a:lnTo>
                  <a:pt x="0" y="22045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56010" tIns="110290" rIns="156010" bIns="110290" anchor="ctr"/>
          <a:lstStyle/>
          <a:p>
            <a:pPr fontAlgn="ctr"/>
            <a:r>
              <a:rPr lang="en-US" sz="1400" b="1" dirty="0" smtClean="0">
                <a:cs typeface="Angsana New" pitchFamily="18" charset="-34"/>
              </a:rPr>
              <a:t>Under-five mortality rate</a:t>
            </a:r>
            <a:endParaRPr lang="en-US" sz="1400" b="1" dirty="0">
              <a:solidFill>
                <a:srgbClr val="000000"/>
              </a:solidFill>
              <a:cs typeface="Angsana New" pitchFamily="18" charset="-34"/>
            </a:endParaRPr>
          </a:p>
        </p:txBody>
      </p:sp>
      <p:sp>
        <p:nvSpPr>
          <p:cNvPr id="24" name="Freeform 23"/>
          <p:cNvSpPr/>
          <p:nvPr/>
        </p:nvSpPr>
        <p:spPr>
          <a:xfrm>
            <a:off x="152400" y="0"/>
            <a:ext cx="8839200" cy="762000"/>
          </a:xfrm>
          <a:custGeom>
            <a:avLst/>
            <a:gdLst>
              <a:gd name="connsiteX0" fmla="*/ 176367 w 1058180"/>
              <a:gd name="connsiteY0" fmla="*/ 0 h 5069363"/>
              <a:gd name="connsiteX1" fmla="*/ 881813 w 1058180"/>
              <a:gd name="connsiteY1" fmla="*/ 0 h 5069363"/>
              <a:gd name="connsiteX2" fmla="*/ 1058180 w 1058180"/>
              <a:gd name="connsiteY2" fmla="*/ 176367 h 5069363"/>
              <a:gd name="connsiteX3" fmla="*/ 1058180 w 1058180"/>
              <a:gd name="connsiteY3" fmla="*/ 5069363 h 5069363"/>
              <a:gd name="connsiteX4" fmla="*/ 1058180 w 1058180"/>
              <a:gd name="connsiteY4" fmla="*/ 5069363 h 5069363"/>
              <a:gd name="connsiteX5" fmla="*/ 0 w 1058180"/>
              <a:gd name="connsiteY5" fmla="*/ 5069363 h 5069363"/>
              <a:gd name="connsiteX6" fmla="*/ 0 w 1058180"/>
              <a:gd name="connsiteY6" fmla="*/ 5069363 h 5069363"/>
              <a:gd name="connsiteX7" fmla="*/ 0 w 1058180"/>
              <a:gd name="connsiteY7" fmla="*/ 176367 h 5069363"/>
              <a:gd name="connsiteX8" fmla="*/ 176367 w 1058180"/>
              <a:gd name="connsiteY8" fmla="*/ 0 h 506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8180" h="5069363">
                <a:moveTo>
                  <a:pt x="1058180" y="844913"/>
                </a:moveTo>
                <a:lnTo>
                  <a:pt x="1058180" y="4224450"/>
                </a:lnTo>
                <a:cubicBezTo>
                  <a:pt x="1058180" y="4691082"/>
                  <a:pt x="1041697" y="5069361"/>
                  <a:pt x="1021365" y="5069361"/>
                </a:cubicBezTo>
                <a:lnTo>
                  <a:pt x="0" y="5069361"/>
                </a:lnTo>
                <a:lnTo>
                  <a:pt x="0" y="5069361"/>
                </a:lnTo>
                <a:lnTo>
                  <a:pt x="0" y="2"/>
                </a:lnTo>
                <a:lnTo>
                  <a:pt x="0" y="2"/>
                </a:lnTo>
                <a:lnTo>
                  <a:pt x="1021365" y="2"/>
                </a:lnTo>
                <a:cubicBezTo>
                  <a:pt x="1041697" y="2"/>
                  <a:pt x="1058180" y="378281"/>
                  <a:pt x="1058180" y="844913"/>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75481" rIns="299306" bIns="175482" anchor="ctr"/>
          <a:lstStyle/>
          <a:p>
            <a:pPr fontAlgn="ctr"/>
            <a:r>
              <a:rPr lang="en-US" sz="1400" b="1" dirty="0" smtClean="0">
                <a:cs typeface="Angsana New" pitchFamily="18" charset="-34"/>
              </a:rPr>
              <a:t>                                            </a:t>
            </a:r>
            <a:r>
              <a:rPr lang="en-US" sz="2000" b="1" dirty="0" smtClean="0">
                <a:cs typeface="Angsana New" pitchFamily="18" charset="-34"/>
              </a:rPr>
              <a:t>List of indicators under consideration</a:t>
            </a:r>
            <a:endParaRPr lang="en-US" sz="2000" dirty="0">
              <a:solidFill>
                <a:srgbClr val="000000"/>
              </a:solidFill>
              <a:cs typeface="Angsana New" pitchFamily="18" charset="-34"/>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21346195"/>
              </p:ext>
            </p:extLst>
          </p:nvPr>
        </p:nvGraphicFramePr>
        <p:xfrm>
          <a:off x="152399" y="152405"/>
          <a:ext cx="8839200" cy="6476998"/>
        </p:xfrm>
        <a:graphic>
          <a:graphicData uri="http://schemas.openxmlformats.org/drawingml/2006/table">
            <a:tbl>
              <a:tblPr/>
              <a:tblGrid>
                <a:gridCol w="3541130"/>
                <a:gridCol w="529807"/>
                <a:gridCol w="529807"/>
                <a:gridCol w="529807"/>
                <a:gridCol w="529807"/>
                <a:gridCol w="529807"/>
                <a:gridCol w="529807"/>
                <a:gridCol w="529807"/>
                <a:gridCol w="529807"/>
                <a:gridCol w="529807"/>
                <a:gridCol w="529807"/>
              </a:tblGrid>
              <a:tr h="356898">
                <a:tc rowSpan="2">
                  <a:txBody>
                    <a:bodyPr/>
                    <a:lstStyle/>
                    <a:p>
                      <a:pPr algn="l" rtl="0" fontAlgn="b"/>
                      <a:r>
                        <a:rPr lang="en-US" sz="1100" b="1" i="0" u="none" strike="noStrike" dirty="0">
                          <a:solidFill>
                            <a:srgbClr val="000000"/>
                          </a:solidFill>
                          <a:effectLst/>
                          <a:latin typeface="FangSong"/>
                        </a:rPr>
                        <a:t>Source</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rtl="0" fontAlgn="b"/>
                      <a:r>
                        <a:rPr lang="en-US" sz="1100" b="1" i="0" u="none" strike="noStrike" dirty="0">
                          <a:solidFill>
                            <a:srgbClr val="000000"/>
                          </a:solidFill>
                          <a:effectLst/>
                          <a:latin typeface="FangSong"/>
                        </a:rPr>
                        <a:t>Years</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4367">
                <a:tc vMerge="1">
                  <a:txBody>
                    <a:bodyPr/>
                    <a:lstStyle/>
                    <a:p>
                      <a:endParaRPr lang="en-US"/>
                    </a:p>
                  </a:txBody>
                  <a:tcPr/>
                </a:tc>
                <a:tc>
                  <a:txBody>
                    <a:bodyPr/>
                    <a:lstStyle/>
                    <a:p>
                      <a:pPr algn="r" rtl="0" fontAlgn="b"/>
                      <a:r>
                        <a:rPr lang="en-US" sz="1100" b="1" i="0" u="none" strike="noStrike">
                          <a:solidFill>
                            <a:srgbClr val="000000"/>
                          </a:solidFill>
                          <a:effectLst/>
                          <a:latin typeface="FangSong"/>
                        </a:rPr>
                        <a:t>1990</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1993</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1998</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2000</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2003</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2005</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2006</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2010</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2011</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2012</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3792">
                <a:tc>
                  <a:txBody>
                    <a:bodyPr/>
                    <a:lstStyle/>
                    <a:p>
                      <a:pPr algn="l" fontAlgn="b"/>
                      <a:r>
                        <a:rPr lang="en-US" sz="1100" b="1" i="0" u="none" strike="noStrike" dirty="0">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rtl="0" fontAlgn="b"/>
                      <a:r>
                        <a:rPr lang="en-US" sz="1100" b="1" i="0" u="none" strike="noStrike">
                          <a:solidFill>
                            <a:srgbClr val="000000"/>
                          </a:solidFill>
                          <a:effectLst/>
                          <a:latin typeface="FangSong"/>
                        </a:rPr>
                        <a:t>Share of women in wage employment in the non-agricultural sector</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4367">
                <a:tc>
                  <a:txBody>
                    <a:bodyPr/>
                    <a:lstStyle/>
                    <a:p>
                      <a:pPr algn="l" rtl="0" fontAlgn="b"/>
                      <a:r>
                        <a:rPr lang="en-US" sz="1100" b="1" i="0" u="sng" strike="noStrike">
                          <a:solidFill>
                            <a:srgbClr val="0000FF"/>
                          </a:solidFill>
                          <a:effectLst/>
                          <a:latin typeface="Calibri"/>
                          <a:hlinkClick r:id="rId3"/>
                        </a:rPr>
                        <a:t>http://mdgs.un.org/unsd/mdg/</a:t>
                      </a:r>
                      <a:endParaRPr lang="en-US" sz="1100" b="1" i="0" u="sng" strike="noStrike">
                        <a:solidFill>
                          <a:srgbClr val="0000FF"/>
                        </a:solidFill>
                        <a:effectLst/>
                        <a:latin typeface="Calibri"/>
                      </a:endParaRP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32</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4367">
                <a:tc>
                  <a:txBody>
                    <a:bodyPr/>
                    <a:lstStyle/>
                    <a:p>
                      <a:pPr algn="l" rtl="0" fontAlgn="b"/>
                      <a:r>
                        <a:rPr lang="en-US" sz="1100" b="1" i="0" u="none" strike="noStrike">
                          <a:solidFill>
                            <a:srgbClr val="000000"/>
                          </a:solidFill>
                          <a:effectLst/>
                          <a:latin typeface="FangSong"/>
                        </a:rPr>
                        <a:t>GSS_GLSS3_1998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59</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4367">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rtl="0" fontAlgn="b"/>
                      <a:r>
                        <a:rPr lang="en-US" sz="1100" b="1" i="0" u="none" strike="noStrike">
                          <a:solidFill>
                            <a:srgbClr val="000000"/>
                          </a:solidFill>
                          <a:effectLst/>
                          <a:latin typeface="FangSong"/>
                        </a:rPr>
                        <a:t>Children under five mortality rate per 1,000 live births</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4367">
                <a:tc>
                  <a:txBody>
                    <a:bodyPr/>
                    <a:lstStyle/>
                    <a:p>
                      <a:pPr algn="l" rtl="0" fontAlgn="b"/>
                      <a:r>
                        <a:rPr lang="en-US" sz="1100" b="1" i="0" u="sng" strike="noStrike">
                          <a:solidFill>
                            <a:srgbClr val="0000FF"/>
                          </a:solidFill>
                          <a:effectLst/>
                          <a:latin typeface="Calibri"/>
                          <a:hlinkClick r:id="rId3"/>
                        </a:rPr>
                        <a:t>http://mdgs.un.org/unsd/mdg/</a:t>
                      </a:r>
                      <a:endParaRPr lang="en-US" sz="1100" b="1" i="0" u="sng" strike="noStrike">
                        <a:solidFill>
                          <a:srgbClr val="0000FF"/>
                        </a:solidFill>
                        <a:effectLst/>
                        <a:latin typeface="Calibri"/>
                      </a:endParaRP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128</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103</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88</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76</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74</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72</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2298">
                <a:tc>
                  <a:txBody>
                    <a:bodyPr/>
                    <a:lstStyle/>
                    <a:p>
                      <a:pPr algn="l" rtl="0" fontAlgn="b"/>
                      <a:r>
                        <a:rPr lang="en-US" sz="1100" b="1" i="0" u="none" strike="noStrike">
                          <a:solidFill>
                            <a:srgbClr val="000000"/>
                          </a:solidFill>
                          <a:effectLst/>
                          <a:latin typeface="FangSong"/>
                        </a:rPr>
                        <a:t>GDHS reports(1993,1998,2003 and 2008)</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119</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111</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108</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80</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4367">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4367">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rtl="0" fontAlgn="b"/>
                      <a:r>
                        <a:rPr lang="en-US" sz="1100" b="1" i="0" u="none" strike="noStrike">
                          <a:solidFill>
                            <a:srgbClr val="000000"/>
                          </a:solidFill>
                          <a:effectLst/>
                          <a:latin typeface="FangSong"/>
                        </a:rPr>
                        <a:t>Proportion of land area covered by forest</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4367">
                <a:tc>
                  <a:txBody>
                    <a:bodyPr/>
                    <a:lstStyle/>
                    <a:p>
                      <a:pPr algn="l" rtl="0" fontAlgn="b"/>
                      <a:r>
                        <a:rPr lang="en-US" sz="1100" b="1" i="0" u="sng" strike="noStrike">
                          <a:solidFill>
                            <a:srgbClr val="0000FF"/>
                          </a:solidFill>
                          <a:effectLst/>
                          <a:latin typeface="Calibri"/>
                          <a:hlinkClick r:id="rId3"/>
                        </a:rPr>
                        <a:t>http://mdgs.un.org/unsd/mdg/</a:t>
                      </a:r>
                      <a:endParaRPr lang="en-US" sz="1100" b="1" i="0" u="sng" strike="noStrike">
                        <a:solidFill>
                          <a:srgbClr val="0000FF"/>
                        </a:solidFill>
                        <a:effectLst/>
                        <a:latin typeface="Calibri"/>
                      </a:endParaRP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33</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27</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24</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22</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4367">
                <a:tc>
                  <a:txBody>
                    <a:bodyPr/>
                    <a:lstStyle/>
                    <a:p>
                      <a:pPr algn="l" rtl="0" fontAlgn="b"/>
                      <a:r>
                        <a:rPr lang="en-US" sz="1100" b="1" i="0" u="none" strike="noStrike">
                          <a:solidFill>
                            <a:srgbClr val="000000"/>
                          </a:solidFill>
                          <a:effectLst/>
                          <a:latin typeface="FangSong"/>
                        </a:rPr>
                        <a:t>NDPCAnnual Progress Report_2006</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24</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4367">
                <a:tc>
                  <a:txBody>
                    <a:bodyPr/>
                    <a:lstStyle/>
                    <a:p>
                      <a:pPr algn="l" fontAlgn="b"/>
                      <a:r>
                        <a:rPr lang="en-US" sz="1100" b="1" i="0" u="none" strike="noStrike" dirty="0">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4367">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rtl="0" fontAlgn="b"/>
                      <a:r>
                        <a:rPr lang="en-US" sz="1100" b="1" i="0" u="none" strike="noStrike">
                          <a:solidFill>
                            <a:srgbClr val="000000"/>
                          </a:solidFill>
                          <a:effectLst/>
                          <a:latin typeface="FangSong"/>
                        </a:rPr>
                        <a:t>Primary completion rate, both sexes</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4367">
                <a:tc>
                  <a:txBody>
                    <a:bodyPr/>
                    <a:lstStyle/>
                    <a:p>
                      <a:pPr algn="l" rtl="0" fontAlgn="b"/>
                      <a:r>
                        <a:rPr lang="en-US" sz="1100" b="1" i="0" u="sng" strike="noStrike">
                          <a:solidFill>
                            <a:srgbClr val="0000FF"/>
                          </a:solidFill>
                          <a:effectLst/>
                          <a:latin typeface="Calibri"/>
                          <a:hlinkClick r:id="rId3"/>
                        </a:rPr>
                        <a:t>http://mdgs.un.org/unsd/mdg/</a:t>
                      </a:r>
                      <a:endParaRPr lang="en-US" sz="1100" b="1" i="0" u="sng" strike="noStrike">
                        <a:solidFill>
                          <a:srgbClr val="0000FF"/>
                        </a:solidFill>
                        <a:effectLst/>
                        <a:latin typeface="Calibri"/>
                      </a:endParaRP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71</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75</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94</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99</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205">
                <a:tc>
                  <a:txBody>
                    <a:bodyPr/>
                    <a:lstStyle/>
                    <a:p>
                      <a:pPr algn="l" rtl="0" fontAlgn="b"/>
                      <a:r>
                        <a:rPr lang="en-US" sz="1100" b="1" i="0" u="none" strike="noStrike">
                          <a:solidFill>
                            <a:srgbClr val="000000"/>
                          </a:solidFill>
                          <a:effectLst/>
                          <a:latin typeface="FangSong"/>
                        </a:rPr>
                        <a:t>Ministry of Education_EMIS_2009-2010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84</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4367">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898">
                <a:tc>
                  <a:txBody>
                    <a:bodyPr/>
                    <a:lstStyle/>
                    <a:p>
                      <a:pPr algn="l" rtl="0" fontAlgn="b"/>
                      <a:r>
                        <a:rPr lang="en-US" sz="1100" b="1" i="0" u="none" strike="noStrike">
                          <a:solidFill>
                            <a:srgbClr val="000000"/>
                          </a:solidFill>
                          <a:effectLst/>
                          <a:latin typeface="FangSong"/>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rtl="0" fontAlgn="b"/>
                      <a:r>
                        <a:rPr lang="en-US" sz="1100" b="1" i="0" u="none" strike="noStrike">
                          <a:solidFill>
                            <a:srgbClr val="000000"/>
                          </a:solidFill>
                          <a:effectLst/>
                          <a:latin typeface="FangSong"/>
                        </a:rPr>
                        <a:t>Literacy  rate (15-24) years</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4367">
                <a:tc>
                  <a:txBody>
                    <a:bodyPr/>
                    <a:lstStyle/>
                    <a:p>
                      <a:pPr algn="l" rtl="0" fontAlgn="b"/>
                      <a:r>
                        <a:rPr lang="en-US" sz="1100" b="1" i="0" u="sng" strike="noStrike">
                          <a:solidFill>
                            <a:srgbClr val="0000FF"/>
                          </a:solidFill>
                          <a:effectLst/>
                          <a:latin typeface="Calibri"/>
                          <a:hlinkClick r:id="rId3"/>
                        </a:rPr>
                        <a:t>http://mdgs.un.org/unsd/mdg/</a:t>
                      </a:r>
                      <a:endParaRPr lang="en-US" sz="1100" b="1" i="0" u="sng" strike="noStrike">
                        <a:solidFill>
                          <a:srgbClr val="0000FF"/>
                        </a:solidFill>
                        <a:effectLst/>
                        <a:latin typeface="Calibri"/>
                      </a:endParaRP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76</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88</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100" b="1" i="0" u="none" strike="noStrike">
                          <a:solidFill>
                            <a:srgbClr val="000000"/>
                          </a:solidFill>
                          <a:effectLst/>
                          <a:latin typeface="FangSong"/>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769">
                <a:tc>
                  <a:txBody>
                    <a:bodyPr/>
                    <a:lstStyle/>
                    <a:p>
                      <a:pPr algn="l" rtl="0" fontAlgn="b"/>
                      <a:r>
                        <a:rPr lang="en-US" sz="1100" b="1" i="0" u="none" strike="noStrike" dirty="0" smtClean="0">
                          <a:solidFill>
                            <a:srgbClr val="000000"/>
                          </a:solidFill>
                          <a:effectLst/>
                          <a:latin typeface="FangSong"/>
                        </a:rPr>
                        <a:t>NDPC Annual </a:t>
                      </a:r>
                      <a:r>
                        <a:rPr lang="en-US" sz="1100" b="1" i="0" u="none" strike="noStrike" dirty="0">
                          <a:solidFill>
                            <a:srgbClr val="000000"/>
                          </a:solidFill>
                          <a:effectLst/>
                          <a:latin typeface="FangSong"/>
                        </a:rPr>
                        <a:t>Progress Report_2006</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100" b="1" i="0" u="none" strike="noStrike">
                          <a:solidFill>
                            <a:srgbClr val="000000"/>
                          </a:solidFill>
                          <a:effectLst/>
                          <a:latin typeface="FangSong"/>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100" b="1" i="0" u="none" strike="noStrike">
                          <a:solidFill>
                            <a:srgbClr val="000000"/>
                          </a:solidFill>
                          <a:effectLst/>
                          <a:latin typeface="FangSong"/>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100" b="1" i="0" u="none" strike="noStrike">
                          <a:solidFill>
                            <a:srgbClr val="000000"/>
                          </a:solidFill>
                          <a:effectLst/>
                          <a:latin typeface="FangSong"/>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100" b="1" i="0" u="none" strike="noStrike">
                          <a:solidFill>
                            <a:srgbClr val="000000"/>
                          </a:solidFill>
                          <a:effectLst/>
                          <a:latin typeface="FangSong"/>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100" b="1" i="0" u="none" strike="noStrike">
                          <a:solidFill>
                            <a:srgbClr val="000000"/>
                          </a:solidFill>
                          <a:effectLst/>
                          <a:latin typeface="FangSong"/>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100" b="1" i="0" u="none" strike="noStrike">
                          <a:solidFill>
                            <a:srgbClr val="000000"/>
                          </a:solidFill>
                          <a:effectLst/>
                          <a:latin typeface="FangSong"/>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1" i="0" u="none" strike="noStrike">
                          <a:solidFill>
                            <a:srgbClr val="000000"/>
                          </a:solidFill>
                          <a:effectLst/>
                          <a:latin typeface="FangSong"/>
                        </a:rPr>
                        <a:t>53</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100" b="1" i="0" u="none" strike="noStrike">
                          <a:solidFill>
                            <a:srgbClr val="000000"/>
                          </a:solidFill>
                          <a:effectLst/>
                          <a:latin typeface="FangSong"/>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100" b="1" i="0" u="none" strike="noStrike">
                          <a:solidFill>
                            <a:srgbClr val="000000"/>
                          </a:solidFill>
                          <a:effectLst/>
                          <a:latin typeface="FangSong"/>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100" b="1" i="0" u="none" strike="noStrike" dirty="0">
                          <a:solidFill>
                            <a:srgbClr val="000000"/>
                          </a:solidFill>
                          <a:effectLst/>
                          <a:latin typeface="FangSong"/>
                        </a:rPr>
                        <a:t> </a:t>
                      </a:r>
                    </a:p>
                  </a:txBody>
                  <a:tcPr marL="9331" marR="9331" marT="93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0124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r>
              <a:rPr lang="en-US" dirty="0" smtClean="0"/>
              <a:t>Sources of discrepancy/Differences</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pPr marL="0" indent="0">
              <a:buNone/>
            </a:pPr>
            <a:r>
              <a:rPr lang="en-US" dirty="0" smtClean="0"/>
              <a:t>               </a:t>
            </a:r>
          </a:p>
          <a:p>
            <a:pPr marL="0" indent="0">
              <a:buNone/>
            </a:pPr>
            <a:r>
              <a:rPr lang="en-US" dirty="0"/>
              <a:t> </a:t>
            </a:r>
            <a:r>
              <a:rPr lang="en-US" dirty="0" smtClean="0"/>
              <a:t>         1. </a:t>
            </a:r>
            <a:r>
              <a:rPr lang="en-US" sz="3500" u="sng" dirty="0" smtClean="0"/>
              <a:t>Methodologies and definitions</a:t>
            </a:r>
          </a:p>
          <a:p>
            <a:pPr marL="0" indent="0">
              <a:buNone/>
            </a:pPr>
            <a:endParaRPr lang="en-US" dirty="0" smtClean="0"/>
          </a:p>
          <a:p>
            <a:pPr marL="0" indent="0">
              <a:buNone/>
            </a:pPr>
            <a:r>
              <a:rPr lang="en-US" dirty="0" smtClean="0"/>
              <a:t>Some </a:t>
            </a:r>
            <a:r>
              <a:rPr lang="en-US" dirty="0"/>
              <a:t>countries apply definitions and criteria  different from the international </a:t>
            </a:r>
            <a:r>
              <a:rPr lang="en-US" dirty="0" smtClean="0"/>
              <a:t>standards:</a:t>
            </a:r>
            <a:endParaRPr lang="en-US" dirty="0"/>
          </a:p>
          <a:p>
            <a:r>
              <a:rPr lang="en-US" dirty="0"/>
              <a:t> Equating persons with no schooling to illiterates</a:t>
            </a:r>
          </a:p>
          <a:p>
            <a:r>
              <a:rPr lang="en-US" dirty="0"/>
              <a:t>Testing/Not testing in relation to literacy</a:t>
            </a:r>
          </a:p>
          <a:p>
            <a:r>
              <a:rPr lang="en-US" dirty="0"/>
              <a:t>Inclusion of children of the primary age but enrolled in lower  secondary education in the computation of completion rates.</a:t>
            </a:r>
          </a:p>
          <a:p>
            <a:r>
              <a:rPr lang="en-US" dirty="0"/>
              <a:t>Different definitions for employment status across countries especially for part-time workers, students, members of the armed forces, and household or contributing family </a:t>
            </a:r>
            <a:r>
              <a:rPr lang="en-US" dirty="0" smtClean="0"/>
              <a:t>workers</a:t>
            </a:r>
          </a:p>
          <a:p>
            <a:pPr marL="0" indent="0">
              <a:buNone/>
            </a:pPr>
            <a:endParaRPr lang="en-US" dirty="0" smtClean="0"/>
          </a:p>
          <a:p>
            <a:pPr marL="0" indent="0">
              <a:buNone/>
            </a:pPr>
            <a:r>
              <a:rPr lang="en-US" dirty="0" smtClean="0"/>
              <a:t>Changing </a:t>
            </a:r>
            <a:r>
              <a:rPr lang="en-US" dirty="0"/>
              <a:t>definitions between surveys/censuses</a:t>
            </a:r>
          </a:p>
          <a:p>
            <a:endParaRPr lang="en-US" dirty="0" smtClean="0"/>
          </a:p>
          <a:p>
            <a:endParaRPr lang="en-US" dirty="0" smtClean="0"/>
          </a:p>
          <a:p>
            <a:pPr marL="0" indent="0">
              <a:buNone/>
            </a:pPr>
            <a:endParaRPr lang="fr-FR" dirty="0"/>
          </a:p>
          <a:p>
            <a:pPr marL="0" indent="0">
              <a:buNone/>
            </a:pPr>
            <a:endParaRPr lang="en-US" dirty="0" smtClean="0"/>
          </a:p>
          <a:p>
            <a:pPr marL="0" indent="0">
              <a:buNone/>
            </a:pPr>
            <a:endParaRPr lang="en-US" dirty="0" smtClean="0"/>
          </a:p>
        </p:txBody>
      </p:sp>
      <p:cxnSp>
        <p:nvCxnSpPr>
          <p:cNvPr id="4" name="Straight Arrow Connector 3"/>
          <p:cNvCxnSpPr/>
          <p:nvPr/>
        </p:nvCxnSpPr>
        <p:spPr bwMode="auto">
          <a:xfrm>
            <a:off x="76200" y="1143000"/>
            <a:ext cx="8915400" cy="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119277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838200"/>
          </a:xfrm>
        </p:spPr>
        <p:txBody>
          <a:bodyPr>
            <a:normAutofit fontScale="90000"/>
          </a:bodyPr>
          <a:lstStyle/>
          <a:p>
            <a:r>
              <a:rPr lang="en-US" dirty="0"/>
              <a:t>Sources of </a:t>
            </a:r>
            <a:r>
              <a:rPr lang="en-US" dirty="0" smtClean="0"/>
              <a:t>discrepancy/Differences Cont’d</a:t>
            </a:r>
            <a:endParaRPr lang="en-US" dirty="0"/>
          </a:p>
        </p:txBody>
      </p:sp>
      <p:sp>
        <p:nvSpPr>
          <p:cNvPr id="3" name="Content Placeholder 2"/>
          <p:cNvSpPr>
            <a:spLocks noGrp="1"/>
          </p:cNvSpPr>
          <p:nvPr>
            <p:ph idx="1"/>
          </p:nvPr>
        </p:nvSpPr>
        <p:spPr>
          <a:xfrm>
            <a:off x="152400" y="1527048"/>
            <a:ext cx="8839200" cy="4572000"/>
          </a:xfrm>
        </p:spPr>
        <p:txBody>
          <a:bodyPr>
            <a:normAutofit/>
          </a:bodyPr>
          <a:lstStyle/>
          <a:p>
            <a:pPr marL="0" indent="0">
              <a:buNone/>
            </a:pPr>
            <a:r>
              <a:rPr lang="en-US" sz="3000" u="sng" dirty="0" smtClean="0"/>
              <a:t>2. Primary </a:t>
            </a:r>
            <a:r>
              <a:rPr lang="en-US" sz="3000" u="sng" dirty="0"/>
              <a:t>source of    data </a:t>
            </a:r>
            <a:r>
              <a:rPr lang="en-US" sz="3000" u="sng" dirty="0" smtClean="0"/>
              <a:t>/ reference population</a:t>
            </a:r>
          </a:p>
          <a:p>
            <a:pPr marL="0" indent="0">
              <a:buNone/>
            </a:pPr>
            <a:r>
              <a:rPr lang="en-US" sz="2800" dirty="0" smtClean="0"/>
              <a:t>Country </a:t>
            </a:r>
            <a:r>
              <a:rPr lang="en-US" sz="2800" dirty="0"/>
              <a:t>estimates for under five mortality are obtained from just one specific source (more often from national and international household surveys such as DHS and MICS </a:t>
            </a:r>
          </a:p>
          <a:p>
            <a:pPr marL="0" indent="0">
              <a:buNone/>
            </a:pPr>
            <a:r>
              <a:rPr lang="en-US" sz="2800" dirty="0"/>
              <a:t>The International  estimates use all available data obtained from different sources (vital registration, census, and household surveys) to produce estimates that represent trends and levels of child mortality in the country.</a:t>
            </a:r>
          </a:p>
          <a:p>
            <a:pPr marL="0" indent="0">
              <a:buNone/>
            </a:pPr>
            <a:endParaRPr lang="en-US" sz="2800" dirty="0" smtClean="0"/>
          </a:p>
          <a:p>
            <a:pPr marL="0" indent="0">
              <a:buNone/>
            </a:pPr>
            <a:endParaRPr lang="en-US" sz="2800" dirty="0"/>
          </a:p>
        </p:txBody>
      </p:sp>
      <p:cxnSp>
        <p:nvCxnSpPr>
          <p:cNvPr id="4" name="Straight Arrow Connector 3"/>
          <p:cNvCxnSpPr/>
          <p:nvPr/>
        </p:nvCxnSpPr>
        <p:spPr bwMode="auto">
          <a:xfrm>
            <a:off x="76200" y="914400"/>
            <a:ext cx="8915400" cy="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2030916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8224"/>
            <a:ext cx="8458200" cy="990600"/>
          </a:xfrm>
        </p:spPr>
        <p:txBody>
          <a:bodyPr>
            <a:normAutofit fontScale="90000"/>
          </a:bodyPr>
          <a:lstStyle/>
          <a:p>
            <a:r>
              <a:rPr lang="en-US" dirty="0"/>
              <a:t>Sources of discrepancy/Differences Cont’d</a:t>
            </a:r>
          </a:p>
        </p:txBody>
      </p:sp>
      <p:sp>
        <p:nvSpPr>
          <p:cNvPr id="3" name="Content Placeholder 2"/>
          <p:cNvSpPr>
            <a:spLocks noGrp="1"/>
          </p:cNvSpPr>
          <p:nvPr>
            <p:ph idx="1"/>
          </p:nvPr>
        </p:nvSpPr>
        <p:spPr>
          <a:xfrm>
            <a:off x="301752" y="1527048"/>
            <a:ext cx="8503920" cy="5026152"/>
          </a:xfrm>
        </p:spPr>
        <p:txBody>
          <a:bodyPr>
            <a:normAutofit/>
          </a:bodyPr>
          <a:lstStyle/>
          <a:p>
            <a:pPr marL="0" indent="0">
              <a:buNone/>
            </a:pPr>
            <a:r>
              <a:rPr lang="en-US" u="sng" dirty="0" smtClean="0"/>
              <a:t>3. </a:t>
            </a:r>
            <a:r>
              <a:rPr lang="en-US" sz="2800" u="sng" dirty="0" smtClean="0"/>
              <a:t>Procedures relating to </a:t>
            </a:r>
            <a:r>
              <a:rPr lang="en-US" sz="2800" u="sng" dirty="0"/>
              <a:t>data processing adopted  by international </a:t>
            </a:r>
            <a:r>
              <a:rPr lang="en-US" sz="2800" u="sng" dirty="0" smtClean="0"/>
              <a:t>agencies.</a:t>
            </a:r>
            <a:r>
              <a:rPr lang="en-US" sz="2800" dirty="0"/>
              <a:t> </a:t>
            </a:r>
            <a:endParaRPr lang="en-US" sz="2800" dirty="0" smtClean="0"/>
          </a:p>
          <a:p>
            <a:pPr marL="0" indent="0">
              <a:buNone/>
            </a:pPr>
            <a:endParaRPr lang="en-US" sz="2800" dirty="0"/>
          </a:p>
          <a:p>
            <a:pPr marL="0" indent="0">
              <a:buNone/>
            </a:pPr>
            <a:r>
              <a:rPr lang="en-US" sz="2800" dirty="0" smtClean="0"/>
              <a:t>Operations </a:t>
            </a:r>
            <a:r>
              <a:rPr lang="en-US" sz="2800" dirty="0"/>
              <a:t>of data revision and adjustment </a:t>
            </a:r>
            <a:r>
              <a:rPr lang="en-US" sz="2800" dirty="0" smtClean="0"/>
              <a:t>by  </a:t>
            </a:r>
            <a:r>
              <a:rPr lang="en-US" sz="2800" dirty="0"/>
              <a:t>international agencies </a:t>
            </a:r>
            <a:r>
              <a:rPr lang="en-US" sz="2800" dirty="0" smtClean="0"/>
              <a:t>:</a:t>
            </a:r>
            <a:endParaRPr lang="en-US" sz="2800" dirty="0"/>
          </a:p>
          <a:p>
            <a:pPr marL="0" indent="0">
              <a:buNone/>
            </a:pPr>
            <a:r>
              <a:rPr lang="en-US" sz="2800" dirty="0"/>
              <a:t>                  - reviewing </a:t>
            </a:r>
          </a:p>
          <a:p>
            <a:pPr marL="0" indent="0">
              <a:buNone/>
            </a:pPr>
            <a:r>
              <a:rPr lang="en-US" sz="2800" dirty="0"/>
              <a:t>                  - estimation</a:t>
            </a:r>
          </a:p>
          <a:p>
            <a:pPr marL="0" indent="0">
              <a:buNone/>
            </a:pPr>
            <a:r>
              <a:rPr lang="en-US" sz="2800" dirty="0"/>
              <a:t>                  -corrections</a:t>
            </a:r>
          </a:p>
          <a:p>
            <a:pPr marL="0" indent="0">
              <a:buNone/>
            </a:pPr>
            <a:r>
              <a:rPr lang="en-US" sz="2800" dirty="0"/>
              <a:t>                  -checks for bias etc.</a:t>
            </a:r>
          </a:p>
          <a:p>
            <a:pPr marL="0" indent="0">
              <a:buNone/>
            </a:pPr>
            <a:endParaRPr lang="en-US" sz="2800" u="sng" dirty="0" smtClean="0"/>
          </a:p>
          <a:p>
            <a:pPr marL="0" indent="0">
              <a:buNone/>
            </a:pPr>
            <a:endParaRPr lang="en-US" sz="2800" u="sng" dirty="0"/>
          </a:p>
          <a:p>
            <a:pPr marL="0" indent="0">
              <a:buNone/>
            </a:pPr>
            <a:endParaRPr lang="en-US" sz="2800" u="sng" dirty="0"/>
          </a:p>
        </p:txBody>
      </p:sp>
      <p:cxnSp>
        <p:nvCxnSpPr>
          <p:cNvPr id="4" name="Straight Arrow Connector 3"/>
          <p:cNvCxnSpPr/>
          <p:nvPr/>
        </p:nvCxnSpPr>
        <p:spPr bwMode="auto">
          <a:xfrm>
            <a:off x="76200" y="1066800"/>
            <a:ext cx="8915400" cy="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2964252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990600"/>
          </a:xfrm>
        </p:spPr>
        <p:txBody>
          <a:bodyPr>
            <a:normAutofit fontScale="90000"/>
          </a:bodyPr>
          <a:lstStyle/>
          <a:p>
            <a:r>
              <a:rPr lang="en-US" dirty="0"/>
              <a:t>Sources of discrepancy/Differences Cont’d</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u="sng" dirty="0" smtClean="0"/>
              <a:t>4. Capacity </a:t>
            </a:r>
            <a:r>
              <a:rPr lang="en-US" u="sng" dirty="0"/>
              <a:t>to calculate some indicators according to international </a:t>
            </a:r>
            <a:r>
              <a:rPr lang="en-US" u="sng" dirty="0" smtClean="0"/>
              <a:t>definition/standard.</a:t>
            </a:r>
          </a:p>
          <a:p>
            <a:pPr marL="0" indent="0">
              <a:buNone/>
            </a:pPr>
            <a:endParaRPr lang="en-US" u="sng" dirty="0"/>
          </a:p>
          <a:p>
            <a:pPr marL="0" indent="0">
              <a:buNone/>
            </a:pPr>
            <a:r>
              <a:rPr lang="en-US" dirty="0" smtClean="0"/>
              <a:t>Why are there no estimates for some of the indicators ?</a:t>
            </a:r>
            <a:endParaRPr lang="en-US" dirty="0"/>
          </a:p>
          <a:p>
            <a:pPr marL="0" indent="0">
              <a:buNone/>
            </a:pPr>
            <a:endParaRPr lang="en-US" dirty="0"/>
          </a:p>
        </p:txBody>
      </p:sp>
      <p:cxnSp>
        <p:nvCxnSpPr>
          <p:cNvPr id="4" name="Straight Arrow Connector 3"/>
          <p:cNvCxnSpPr/>
          <p:nvPr/>
        </p:nvCxnSpPr>
        <p:spPr bwMode="auto">
          <a:xfrm>
            <a:off x="114300" y="1219200"/>
            <a:ext cx="9029700" cy="76200"/>
          </a:xfrm>
          <a:prstGeom prst="straightConnector1">
            <a:avLst/>
          </a:prstGeom>
          <a:solidFill>
            <a:schemeClr val="accent1"/>
          </a:solidFill>
          <a:ln w="98425" cap="flat" cmpd="sng" algn="ctr">
            <a:solidFill>
              <a:schemeClr val="tx1"/>
            </a:solidFill>
            <a:prstDash val="solid"/>
            <a:round/>
            <a:headEnd type="diamond" w="med" len="med"/>
            <a:tailEnd type="diamond"/>
          </a:ln>
          <a:effectLst/>
        </p:spPr>
      </p:cxnSp>
    </p:spTree>
    <p:extLst>
      <p:ext uri="{BB962C8B-B14F-4D97-AF65-F5344CB8AC3E}">
        <p14:creationId xmlns:p14="http://schemas.microsoft.com/office/powerpoint/2010/main" val="19720365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1059</TotalTime>
  <Words>1050</Words>
  <Application>Microsoft Office PowerPoint</Application>
  <PresentationFormat>On-screen Show (4:3)</PresentationFormat>
  <Paragraphs>358</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PowerPoint Presentation</vt:lpstr>
      <vt:lpstr>Outline</vt:lpstr>
      <vt:lpstr>Introduction</vt:lpstr>
      <vt:lpstr>PowerPoint Presentation</vt:lpstr>
      <vt:lpstr>PowerPoint Presentation</vt:lpstr>
      <vt:lpstr>Sources of discrepancy/Differences</vt:lpstr>
      <vt:lpstr>Sources of discrepancy/Differences Cont’d</vt:lpstr>
      <vt:lpstr>Sources of discrepancy/Differences Cont’d</vt:lpstr>
      <vt:lpstr>Sources of discrepancy/Differences Cont’d</vt:lpstr>
      <vt:lpstr>Recommendations</vt:lpstr>
      <vt:lpstr>PowerPoint Presentation</vt:lpstr>
      <vt:lpstr>PowerPoint Presentation</vt:lpstr>
      <vt:lpstr>Outline</vt:lpstr>
      <vt:lpstr>Background</vt:lpstr>
      <vt:lpstr>Background cont’d</vt:lpstr>
      <vt:lpstr>Challenges</vt:lpstr>
      <vt:lpstr>Challenges - Institutional</vt:lpstr>
      <vt:lpstr>PowerPoint Presentation</vt:lpstr>
      <vt:lpstr>Challenges- System</vt:lpstr>
      <vt:lpstr>Linkages with CountryData</vt:lpstr>
      <vt:lpstr>Way forward</vt:lpstr>
      <vt:lpstr>Thank  You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gss</dc:creator>
  <cp:lastModifiedBy>LocalAdmin</cp:lastModifiedBy>
  <cp:revision>94</cp:revision>
  <dcterms:created xsi:type="dcterms:W3CDTF">2014-04-16T01:13:06Z</dcterms:created>
  <dcterms:modified xsi:type="dcterms:W3CDTF">2014-04-17T08:26:39Z</dcterms:modified>
</cp:coreProperties>
</file>